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docx" ContentType="application/vnd.openxmlformats-officedocument.wordprocessingml.document"/>
  <Default Extension="pptx" ContentType="application/vnd.openxmlformats-officedocument.presentationml.presentation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32" r:id="rId3"/>
    <p:sldMasterId id="2147483756" r:id="rId4"/>
  </p:sldMasterIdLst>
  <p:notesMasterIdLst>
    <p:notesMasterId r:id="rId25"/>
  </p:notesMasterIdLst>
  <p:sldIdLst>
    <p:sldId id="271" r:id="rId5"/>
    <p:sldId id="284" r:id="rId6"/>
    <p:sldId id="289" r:id="rId7"/>
    <p:sldId id="279" r:id="rId8"/>
    <p:sldId id="280" r:id="rId9"/>
    <p:sldId id="263" r:id="rId10"/>
    <p:sldId id="262" r:id="rId11"/>
    <p:sldId id="272" r:id="rId12"/>
    <p:sldId id="290" r:id="rId13"/>
    <p:sldId id="273" r:id="rId14"/>
    <p:sldId id="288" r:id="rId15"/>
    <p:sldId id="286" r:id="rId16"/>
    <p:sldId id="275" r:id="rId17"/>
    <p:sldId id="287" r:id="rId18"/>
    <p:sldId id="276" r:id="rId19"/>
    <p:sldId id="281" r:id="rId20"/>
    <p:sldId id="282" r:id="rId21"/>
    <p:sldId id="291" r:id="rId22"/>
    <p:sldId id="264" r:id="rId23"/>
    <p:sldId id="28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9B3E21-CF1C-409B-A311-35825781A09D}" type="doc">
      <dgm:prSet loTypeId="urn:microsoft.com/office/officeart/2005/8/layout/vList3#1" loCatId="list" qsTypeId="urn:microsoft.com/office/officeart/2005/8/quickstyle/simple3" qsCatId="simple" csTypeId="urn:microsoft.com/office/officeart/2005/8/colors/colorful1#2" csCatId="colorful" phldr="1"/>
      <dgm:spPr/>
    </dgm:pt>
    <dgm:pt modelId="{37F02EFE-37C1-42E0-9903-19E84A606EE6}">
      <dgm:prSet phldrT="[Текст]"/>
      <dgm:spPr/>
      <dgm:t>
        <a:bodyPr/>
        <a:lstStyle/>
        <a:p>
          <a:r>
            <a:rPr lang="ru-RU" dirty="0" smtClean="0">
              <a:latin typeface="Bookman Old Style" pitchFamily="18" charset="0"/>
            </a:rPr>
            <a:t>обеспечить информационную поддержку воспитательно-образовательного процесса</a:t>
          </a:r>
          <a:endParaRPr lang="ru-RU" dirty="0">
            <a:latin typeface="Bookman Old Style" pitchFamily="18" charset="0"/>
          </a:endParaRPr>
        </a:p>
      </dgm:t>
    </dgm:pt>
    <dgm:pt modelId="{3887B7C2-5901-4CDA-9C77-B4C38A460FD4}" type="parTrans" cxnId="{461BE5F7-73B2-4DA7-A2E8-DCA7ADC84BD0}">
      <dgm:prSet/>
      <dgm:spPr/>
      <dgm:t>
        <a:bodyPr/>
        <a:lstStyle/>
        <a:p>
          <a:endParaRPr lang="ru-RU"/>
        </a:p>
      </dgm:t>
    </dgm:pt>
    <dgm:pt modelId="{AD800DE8-3C13-43BC-B5BF-6D00B8718A25}" type="sibTrans" cxnId="{461BE5F7-73B2-4DA7-A2E8-DCA7ADC84BD0}">
      <dgm:prSet/>
      <dgm:spPr/>
      <dgm:t>
        <a:bodyPr/>
        <a:lstStyle/>
        <a:p>
          <a:endParaRPr lang="ru-RU"/>
        </a:p>
      </dgm:t>
    </dgm:pt>
    <dgm:pt modelId="{6FBCA599-DD5D-47B8-95F1-16DC5E71FB4D}">
      <dgm:prSet phldrT="[Текст]"/>
      <dgm:spPr/>
      <dgm:t>
        <a:bodyPr/>
        <a:lstStyle/>
        <a:p>
          <a:r>
            <a:rPr lang="ru-RU" dirty="0" smtClean="0">
              <a:latin typeface="Bookman Old Style" pitchFamily="18" charset="0"/>
            </a:rPr>
            <a:t>привлечь родителей к активному участию в организации, планировании и контроле воспитательно-образовательного процесса</a:t>
          </a:r>
          <a:endParaRPr lang="ru-RU" dirty="0">
            <a:latin typeface="Bookman Old Style" pitchFamily="18" charset="0"/>
          </a:endParaRPr>
        </a:p>
      </dgm:t>
    </dgm:pt>
    <dgm:pt modelId="{231DA9DC-5A12-4F5B-9A2F-2C0AB88D4A5A}" type="parTrans" cxnId="{B6883F9C-5BA6-4CD8-9736-FAAD939ED92C}">
      <dgm:prSet/>
      <dgm:spPr/>
      <dgm:t>
        <a:bodyPr/>
        <a:lstStyle/>
        <a:p>
          <a:endParaRPr lang="ru-RU"/>
        </a:p>
      </dgm:t>
    </dgm:pt>
    <dgm:pt modelId="{BBF45C0C-B708-470A-AF8C-C42965247967}" type="sibTrans" cxnId="{B6883F9C-5BA6-4CD8-9736-FAAD939ED92C}">
      <dgm:prSet/>
      <dgm:spPr/>
      <dgm:t>
        <a:bodyPr/>
        <a:lstStyle/>
        <a:p>
          <a:endParaRPr lang="ru-RU"/>
        </a:p>
      </dgm:t>
    </dgm:pt>
    <dgm:pt modelId="{08EE8421-4DE5-4329-8EBA-268A73970374}">
      <dgm:prSet phldrT="[Текст]" custT="1"/>
      <dgm:spPr/>
      <dgm:t>
        <a:bodyPr/>
        <a:lstStyle/>
        <a:p>
          <a:endParaRPr lang="ru-RU" sz="1900" dirty="0" smtClean="0">
            <a:latin typeface="Bookman Old Style" pitchFamily="18" charset="0"/>
          </a:endParaRPr>
        </a:p>
        <a:p>
          <a:r>
            <a:rPr lang="ru-RU" sz="1800" dirty="0" smtClean="0">
              <a:latin typeface="Bookman Old Style" pitchFamily="18" charset="0"/>
            </a:rPr>
            <a:t>повысить компетентность взрослых в вопросах развития детей путем саморазвития</a:t>
          </a:r>
        </a:p>
        <a:p>
          <a:endParaRPr lang="ru-RU" sz="1900" dirty="0">
            <a:latin typeface="Bookman Old Style" pitchFamily="18" charset="0"/>
          </a:endParaRPr>
        </a:p>
      </dgm:t>
    </dgm:pt>
    <dgm:pt modelId="{AD06F0CF-9AD9-4D4D-9FC1-F64A044BB701}" type="parTrans" cxnId="{6197499E-4A12-4D30-93A1-6EB08AB3F554}">
      <dgm:prSet/>
      <dgm:spPr/>
      <dgm:t>
        <a:bodyPr/>
        <a:lstStyle/>
        <a:p>
          <a:endParaRPr lang="ru-RU"/>
        </a:p>
      </dgm:t>
    </dgm:pt>
    <dgm:pt modelId="{684587FC-BD85-4469-BB2A-EF425D44AAB1}" type="sibTrans" cxnId="{6197499E-4A12-4D30-93A1-6EB08AB3F554}">
      <dgm:prSet/>
      <dgm:spPr/>
      <dgm:t>
        <a:bodyPr/>
        <a:lstStyle/>
        <a:p>
          <a:endParaRPr lang="ru-RU"/>
        </a:p>
      </dgm:t>
    </dgm:pt>
    <dgm:pt modelId="{26E523F6-7E3B-4EB7-AE8D-82E5778D8B57}">
      <dgm:prSet phldrT="[Текст]" custT="1"/>
      <dgm:spPr/>
      <dgm:t>
        <a:bodyPr/>
        <a:lstStyle/>
        <a:p>
          <a:r>
            <a:rPr lang="ru-RU" sz="1800" dirty="0" smtClean="0">
              <a:latin typeface="Bookman Old Style" pitchFamily="18" charset="0"/>
            </a:rPr>
            <a:t>организовать обратную связь с родителями воспитанников</a:t>
          </a:r>
          <a:endParaRPr lang="ru-RU" sz="1800" dirty="0">
            <a:latin typeface="Bookman Old Style" pitchFamily="18" charset="0"/>
          </a:endParaRPr>
        </a:p>
      </dgm:t>
    </dgm:pt>
    <dgm:pt modelId="{C3A7173F-46A3-4468-928B-06FA86C37FF9}" type="parTrans" cxnId="{01A33670-387E-45BD-91DE-667E62DA2351}">
      <dgm:prSet/>
      <dgm:spPr/>
      <dgm:t>
        <a:bodyPr/>
        <a:lstStyle/>
        <a:p>
          <a:endParaRPr lang="ru-RU"/>
        </a:p>
      </dgm:t>
    </dgm:pt>
    <dgm:pt modelId="{C7A1B5F3-64C2-4D65-B894-4B8120ECFC54}" type="sibTrans" cxnId="{01A33670-387E-45BD-91DE-667E62DA2351}">
      <dgm:prSet/>
      <dgm:spPr/>
      <dgm:t>
        <a:bodyPr/>
        <a:lstStyle/>
        <a:p>
          <a:endParaRPr lang="ru-RU"/>
        </a:p>
      </dgm:t>
    </dgm:pt>
    <dgm:pt modelId="{478E7838-5C84-48F0-88CF-2FD3FCCF2216}" type="pres">
      <dgm:prSet presAssocID="{9F9B3E21-CF1C-409B-A311-35825781A09D}" presName="linearFlow" presStyleCnt="0">
        <dgm:presLayoutVars>
          <dgm:dir/>
          <dgm:resizeHandles val="exact"/>
        </dgm:presLayoutVars>
      </dgm:prSet>
      <dgm:spPr/>
    </dgm:pt>
    <dgm:pt modelId="{972F6E65-DBB6-4000-BDC9-A650E1653619}" type="pres">
      <dgm:prSet presAssocID="{37F02EFE-37C1-42E0-9903-19E84A606EE6}" presName="composite" presStyleCnt="0"/>
      <dgm:spPr/>
    </dgm:pt>
    <dgm:pt modelId="{88163189-234F-42B9-80DC-22A26747F1E0}" type="pres">
      <dgm:prSet presAssocID="{37F02EFE-37C1-42E0-9903-19E84A606EE6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1ADC3E-6F72-47AF-ACE5-D3075D9D5DC4}" type="pres">
      <dgm:prSet presAssocID="{37F02EFE-37C1-42E0-9903-19E84A606EE6}" presName="txShp" presStyleLbl="node1" presStyleIdx="0" presStyleCnt="4" custScaleX="106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4A38B-570B-4215-8467-D4FA869748C7}" type="pres">
      <dgm:prSet presAssocID="{AD800DE8-3C13-43BC-B5BF-6D00B8718A25}" presName="spacing" presStyleCnt="0"/>
      <dgm:spPr/>
    </dgm:pt>
    <dgm:pt modelId="{03539D7F-1045-4E63-B77D-EB2BED2C672F}" type="pres">
      <dgm:prSet presAssocID="{6FBCA599-DD5D-47B8-95F1-16DC5E71FB4D}" presName="composite" presStyleCnt="0"/>
      <dgm:spPr/>
    </dgm:pt>
    <dgm:pt modelId="{C5ADB0E6-0040-44CB-82FF-34FE997BD00C}" type="pres">
      <dgm:prSet presAssocID="{6FBCA599-DD5D-47B8-95F1-16DC5E71FB4D}" presName="imgShp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F73095-576F-461D-95C9-B35918F63C53}" type="pres">
      <dgm:prSet presAssocID="{6FBCA599-DD5D-47B8-95F1-16DC5E71FB4D}" presName="txShp" presStyleLbl="node1" presStyleIdx="1" presStyleCnt="4" custScaleX="105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12490-F332-48AE-B91F-C8C877F4056A}" type="pres">
      <dgm:prSet presAssocID="{BBF45C0C-B708-470A-AF8C-C42965247967}" presName="spacing" presStyleCnt="0"/>
      <dgm:spPr/>
    </dgm:pt>
    <dgm:pt modelId="{DC4B090F-0C38-4D98-A27F-FBC51C093D76}" type="pres">
      <dgm:prSet presAssocID="{08EE8421-4DE5-4329-8EBA-268A73970374}" presName="composite" presStyleCnt="0"/>
      <dgm:spPr/>
    </dgm:pt>
    <dgm:pt modelId="{8BD04BA3-E9FC-4E2F-B9B4-AE79E5D75F5F}" type="pres">
      <dgm:prSet presAssocID="{08EE8421-4DE5-4329-8EBA-268A73970374}" presName="imgShp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265AE72-142C-413E-8113-C7A3C6C61D47}" type="pres">
      <dgm:prSet presAssocID="{08EE8421-4DE5-4329-8EBA-268A73970374}" presName="txShp" presStyleLbl="node1" presStyleIdx="2" presStyleCnt="4" custScaleX="110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0F1F4-B26D-448F-94C5-27EBE0351ECC}" type="pres">
      <dgm:prSet presAssocID="{684587FC-BD85-4469-BB2A-EF425D44AAB1}" presName="spacing" presStyleCnt="0"/>
      <dgm:spPr/>
    </dgm:pt>
    <dgm:pt modelId="{F095B01F-5660-4416-BAD7-8B567A1D0B2C}" type="pres">
      <dgm:prSet presAssocID="{26E523F6-7E3B-4EB7-AE8D-82E5778D8B57}" presName="composite" presStyleCnt="0"/>
      <dgm:spPr/>
    </dgm:pt>
    <dgm:pt modelId="{66439768-EF5E-46B7-B668-D9CADCF304A4}" type="pres">
      <dgm:prSet presAssocID="{26E523F6-7E3B-4EB7-AE8D-82E5778D8B57}" presName="imgShp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C666AF4-C392-4E7D-B291-9A35404699FF}" type="pres">
      <dgm:prSet presAssocID="{26E523F6-7E3B-4EB7-AE8D-82E5778D8B5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A33670-387E-45BD-91DE-667E62DA2351}" srcId="{9F9B3E21-CF1C-409B-A311-35825781A09D}" destId="{26E523F6-7E3B-4EB7-AE8D-82E5778D8B57}" srcOrd="3" destOrd="0" parTransId="{C3A7173F-46A3-4468-928B-06FA86C37FF9}" sibTransId="{C7A1B5F3-64C2-4D65-B894-4B8120ECFC54}"/>
    <dgm:cxn modelId="{6197499E-4A12-4D30-93A1-6EB08AB3F554}" srcId="{9F9B3E21-CF1C-409B-A311-35825781A09D}" destId="{08EE8421-4DE5-4329-8EBA-268A73970374}" srcOrd="2" destOrd="0" parTransId="{AD06F0CF-9AD9-4D4D-9FC1-F64A044BB701}" sibTransId="{684587FC-BD85-4469-BB2A-EF425D44AAB1}"/>
    <dgm:cxn modelId="{B6883F9C-5BA6-4CD8-9736-FAAD939ED92C}" srcId="{9F9B3E21-CF1C-409B-A311-35825781A09D}" destId="{6FBCA599-DD5D-47B8-95F1-16DC5E71FB4D}" srcOrd="1" destOrd="0" parTransId="{231DA9DC-5A12-4F5B-9A2F-2C0AB88D4A5A}" sibTransId="{BBF45C0C-B708-470A-AF8C-C42965247967}"/>
    <dgm:cxn modelId="{BDAFB6FB-896F-449D-9965-29B9FB809D40}" type="presOf" srcId="{6FBCA599-DD5D-47B8-95F1-16DC5E71FB4D}" destId="{46F73095-576F-461D-95C9-B35918F63C53}" srcOrd="0" destOrd="0" presId="urn:microsoft.com/office/officeart/2005/8/layout/vList3#1"/>
    <dgm:cxn modelId="{461BE5F7-73B2-4DA7-A2E8-DCA7ADC84BD0}" srcId="{9F9B3E21-CF1C-409B-A311-35825781A09D}" destId="{37F02EFE-37C1-42E0-9903-19E84A606EE6}" srcOrd="0" destOrd="0" parTransId="{3887B7C2-5901-4CDA-9C77-B4C38A460FD4}" sibTransId="{AD800DE8-3C13-43BC-B5BF-6D00B8718A25}"/>
    <dgm:cxn modelId="{4B4BB4D4-FBB7-4521-95DC-35209C0283A2}" type="presOf" srcId="{26E523F6-7E3B-4EB7-AE8D-82E5778D8B57}" destId="{8C666AF4-C392-4E7D-B291-9A35404699FF}" srcOrd="0" destOrd="0" presId="urn:microsoft.com/office/officeart/2005/8/layout/vList3#1"/>
    <dgm:cxn modelId="{5D85019F-E2FB-4ADE-920B-58252DB291C2}" type="presOf" srcId="{08EE8421-4DE5-4329-8EBA-268A73970374}" destId="{4265AE72-142C-413E-8113-C7A3C6C61D47}" srcOrd="0" destOrd="0" presId="urn:microsoft.com/office/officeart/2005/8/layout/vList3#1"/>
    <dgm:cxn modelId="{8D9ECE82-4376-460C-AC56-A5691F5ACD8B}" type="presOf" srcId="{9F9B3E21-CF1C-409B-A311-35825781A09D}" destId="{478E7838-5C84-48F0-88CF-2FD3FCCF2216}" srcOrd="0" destOrd="0" presId="urn:microsoft.com/office/officeart/2005/8/layout/vList3#1"/>
    <dgm:cxn modelId="{C4A35D9A-8A3B-4CE5-BFD8-F7343F697BE3}" type="presOf" srcId="{37F02EFE-37C1-42E0-9903-19E84A606EE6}" destId="{A91ADC3E-6F72-47AF-ACE5-D3075D9D5DC4}" srcOrd="0" destOrd="0" presId="urn:microsoft.com/office/officeart/2005/8/layout/vList3#1"/>
    <dgm:cxn modelId="{7DAD2FA1-8061-4733-828D-F4C2C85B37C2}" type="presParOf" srcId="{478E7838-5C84-48F0-88CF-2FD3FCCF2216}" destId="{972F6E65-DBB6-4000-BDC9-A650E1653619}" srcOrd="0" destOrd="0" presId="urn:microsoft.com/office/officeart/2005/8/layout/vList3#1"/>
    <dgm:cxn modelId="{2397E945-655D-4C04-9C6B-18F6C8709E9C}" type="presParOf" srcId="{972F6E65-DBB6-4000-BDC9-A650E1653619}" destId="{88163189-234F-42B9-80DC-22A26747F1E0}" srcOrd="0" destOrd="0" presId="urn:microsoft.com/office/officeart/2005/8/layout/vList3#1"/>
    <dgm:cxn modelId="{075BD238-A66C-4E14-A752-1648DD89598C}" type="presParOf" srcId="{972F6E65-DBB6-4000-BDC9-A650E1653619}" destId="{A91ADC3E-6F72-47AF-ACE5-D3075D9D5DC4}" srcOrd="1" destOrd="0" presId="urn:microsoft.com/office/officeart/2005/8/layout/vList3#1"/>
    <dgm:cxn modelId="{B12AAB41-D2C2-48BE-91A3-1B4BF884F813}" type="presParOf" srcId="{478E7838-5C84-48F0-88CF-2FD3FCCF2216}" destId="{3594A38B-570B-4215-8467-D4FA869748C7}" srcOrd="1" destOrd="0" presId="urn:microsoft.com/office/officeart/2005/8/layout/vList3#1"/>
    <dgm:cxn modelId="{9E72EE89-8291-459A-8986-0FA7C9B28674}" type="presParOf" srcId="{478E7838-5C84-48F0-88CF-2FD3FCCF2216}" destId="{03539D7F-1045-4E63-B77D-EB2BED2C672F}" srcOrd="2" destOrd="0" presId="urn:microsoft.com/office/officeart/2005/8/layout/vList3#1"/>
    <dgm:cxn modelId="{FA053781-1E69-4E76-A9A3-15E79FCB52C7}" type="presParOf" srcId="{03539D7F-1045-4E63-B77D-EB2BED2C672F}" destId="{C5ADB0E6-0040-44CB-82FF-34FE997BD00C}" srcOrd="0" destOrd="0" presId="urn:microsoft.com/office/officeart/2005/8/layout/vList3#1"/>
    <dgm:cxn modelId="{C1ADCD51-6B46-49AF-B595-3E6C7B9E9B49}" type="presParOf" srcId="{03539D7F-1045-4E63-B77D-EB2BED2C672F}" destId="{46F73095-576F-461D-95C9-B35918F63C53}" srcOrd="1" destOrd="0" presId="urn:microsoft.com/office/officeart/2005/8/layout/vList3#1"/>
    <dgm:cxn modelId="{E1686E20-D010-4376-B20E-A24338E67F05}" type="presParOf" srcId="{478E7838-5C84-48F0-88CF-2FD3FCCF2216}" destId="{89012490-F332-48AE-B91F-C8C877F4056A}" srcOrd="3" destOrd="0" presId="urn:microsoft.com/office/officeart/2005/8/layout/vList3#1"/>
    <dgm:cxn modelId="{0E8FF337-2007-4E36-A98C-19F3873AB38E}" type="presParOf" srcId="{478E7838-5C84-48F0-88CF-2FD3FCCF2216}" destId="{DC4B090F-0C38-4D98-A27F-FBC51C093D76}" srcOrd="4" destOrd="0" presId="urn:microsoft.com/office/officeart/2005/8/layout/vList3#1"/>
    <dgm:cxn modelId="{1238AA87-6CCE-4BFC-8C99-CD35A3D51B7F}" type="presParOf" srcId="{DC4B090F-0C38-4D98-A27F-FBC51C093D76}" destId="{8BD04BA3-E9FC-4E2F-B9B4-AE79E5D75F5F}" srcOrd="0" destOrd="0" presId="urn:microsoft.com/office/officeart/2005/8/layout/vList3#1"/>
    <dgm:cxn modelId="{582162A6-53E3-4C1D-913D-0A9FD3817E2F}" type="presParOf" srcId="{DC4B090F-0C38-4D98-A27F-FBC51C093D76}" destId="{4265AE72-142C-413E-8113-C7A3C6C61D47}" srcOrd="1" destOrd="0" presId="urn:microsoft.com/office/officeart/2005/8/layout/vList3#1"/>
    <dgm:cxn modelId="{4B13FDF3-7109-41EC-9BAE-55788E119170}" type="presParOf" srcId="{478E7838-5C84-48F0-88CF-2FD3FCCF2216}" destId="{B0B0F1F4-B26D-448F-94C5-27EBE0351ECC}" srcOrd="5" destOrd="0" presId="urn:microsoft.com/office/officeart/2005/8/layout/vList3#1"/>
    <dgm:cxn modelId="{D5055E78-E333-4536-AB26-FD83789D4AD3}" type="presParOf" srcId="{478E7838-5C84-48F0-88CF-2FD3FCCF2216}" destId="{F095B01F-5660-4416-BAD7-8B567A1D0B2C}" srcOrd="6" destOrd="0" presId="urn:microsoft.com/office/officeart/2005/8/layout/vList3#1"/>
    <dgm:cxn modelId="{705AD8C5-DAEB-4419-ABAD-3C523EDA5E7B}" type="presParOf" srcId="{F095B01F-5660-4416-BAD7-8B567A1D0B2C}" destId="{66439768-EF5E-46B7-B668-D9CADCF304A4}" srcOrd="0" destOrd="0" presId="urn:microsoft.com/office/officeart/2005/8/layout/vList3#1"/>
    <dgm:cxn modelId="{A0788BF9-0438-404B-81D0-08D7A6A68A91}" type="presParOf" srcId="{F095B01F-5660-4416-BAD7-8B567A1D0B2C}" destId="{8C666AF4-C392-4E7D-B291-9A35404699F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F01CC0-B230-4295-9D92-BD1BA3A193A8}" type="doc">
      <dgm:prSet loTypeId="urn:microsoft.com/office/officeart/2005/8/layout/chevron2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4329BA8-4567-46C9-846F-32066A63BB0D}">
      <dgm:prSet phldrT="[Текст]"/>
      <dgm:spPr/>
      <dgm:t>
        <a:bodyPr/>
        <a:lstStyle/>
        <a:p>
          <a:r>
            <a:rPr lang="ru-RU" dirty="0" smtClean="0">
              <a:latin typeface="Bookman Old Style" pitchFamily="18" charset="0"/>
            </a:rPr>
            <a:t>обмен информацией не ограничен пространственно-временными рамками</a:t>
          </a:r>
          <a:endParaRPr lang="ru-RU" dirty="0">
            <a:latin typeface="Bookman Old Style" pitchFamily="18" charset="0"/>
          </a:endParaRPr>
        </a:p>
      </dgm:t>
    </dgm:pt>
    <dgm:pt modelId="{F9CD1678-E19A-4310-847C-A2F7F2AA622D}" type="parTrans" cxnId="{1E747186-CFFE-4170-AEBC-C11D8D9FC09B}">
      <dgm:prSet/>
      <dgm:spPr/>
      <dgm:t>
        <a:bodyPr/>
        <a:lstStyle/>
        <a:p>
          <a:endParaRPr lang="ru-RU"/>
        </a:p>
      </dgm:t>
    </dgm:pt>
    <dgm:pt modelId="{45F216F4-D3DA-490D-A0A3-ED96EAE0C58B}" type="sibTrans" cxnId="{1E747186-CFFE-4170-AEBC-C11D8D9FC09B}">
      <dgm:prSet/>
      <dgm:spPr/>
      <dgm:t>
        <a:bodyPr/>
        <a:lstStyle/>
        <a:p>
          <a:endParaRPr lang="ru-RU"/>
        </a:p>
      </dgm:t>
    </dgm:pt>
    <dgm:pt modelId="{045D9289-D3FD-4E41-A5D6-A1C34BCDF82E}">
      <dgm:prSet phldrT="[Текст]"/>
      <dgm:spPr/>
      <dgm:t>
        <a:bodyPr/>
        <a:lstStyle/>
        <a:p>
          <a:r>
            <a:rPr lang="ru-RU" dirty="0" smtClean="0">
              <a:latin typeface="Bookman Old Style" pitchFamily="18" charset="0"/>
            </a:rPr>
            <a:t>оперативность контакта </a:t>
          </a:r>
          <a:endParaRPr lang="ru-RU" dirty="0">
            <a:latin typeface="Bookman Old Style" pitchFamily="18" charset="0"/>
          </a:endParaRPr>
        </a:p>
      </dgm:t>
    </dgm:pt>
    <dgm:pt modelId="{52B2016E-79BD-430E-883D-D3254160CD12}" type="parTrans" cxnId="{E87E29B5-EFA5-4218-8043-63E32C57AAEA}">
      <dgm:prSet/>
      <dgm:spPr/>
      <dgm:t>
        <a:bodyPr/>
        <a:lstStyle/>
        <a:p>
          <a:endParaRPr lang="ru-RU"/>
        </a:p>
      </dgm:t>
    </dgm:pt>
    <dgm:pt modelId="{11AD76AC-4C4C-47DB-9175-63F5D49EE64E}" type="sibTrans" cxnId="{E87E29B5-EFA5-4218-8043-63E32C57AAEA}">
      <dgm:prSet/>
      <dgm:spPr/>
      <dgm:t>
        <a:bodyPr/>
        <a:lstStyle/>
        <a:p>
          <a:endParaRPr lang="ru-RU"/>
        </a:p>
      </dgm:t>
    </dgm:pt>
    <dgm:pt modelId="{8753B421-47E2-4121-86EB-AEECE49E732C}">
      <dgm:prSet/>
      <dgm:spPr/>
      <dgm:t>
        <a:bodyPr/>
        <a:lstStyle/>
        <a:p>
          <a:r>
            <a:rPr lang="ru-RU" dirty="0" smtClean="0">
              <a:latin typeface="Bookman Old Style" pitchFamily="18" charset="0"/>
            </a:rPr>
            <a:t>есть возможность возвращения к материалу посредством изучения истории сообщений или записи диалога</a:t>
          </a:r>
          <a:endParaRPr lang="ru-RU" dirty="0">
            <a:latin typeface="Bookman Old Style" pitchFamily="18" charset="0"/>
          </a:endParaRPr>
        </a:p>
      </dgm:t>
    </dgm:pt>
    <dgm:pt modelId="{40522221-B5B2-4E15-B225-137D1E6A1A32}" type="parTrans" cxnId="{7BE2BC63-93C3-4926-A0B1-8B3A3795F09C}">
      <dgm:prSet/>
      <dgm:spPr/>
      <dgm:t>
        <a:bodyPr/>
        <a:lstStyle/>
        <a:p>
          <a:endParaRPr lang="ru-RU"/>
        </a:p>
      </dgm:t>
    </dgm:pt>
    <dgm:pt modelId="{AC8743CD-ECEC-475F-BA12-0FC1982D9043}" type="sibTrans" cxnId="{7BE2BC63-93C3-4926-A0B1-8B3A3795F09C}">
      <dgm:prSet/>
      <dgm:spPr/>
      <dgm:t>
        <a:bodyPr/>
        <a:lstStyle/>
        <a:p>
          <a:endParaRPr lang="ru-RU"/>
        </a:p>
      </dgm:t>
    </dgm:pt>
    <dgm:pt modelId="{DE11DE11-6DA1-4FF0-ACAA-1DDD64BA6132}">
      <dgm:prSet phldrT="[Текст]"/>
      <dgm:spPr/>
      <dgm:t>
        <a:bodyPr/>
        <a:lstStyle/>
        <a:p>
          <a:endParaRPr lang="ru-RU" dirty="0"/>
        </a:p>
      </dgm:t>
    </dgm:pt>
    <dgm:pt modelId="{337F20BB-3FEB-4A71-8424-EB0E83DE0949}" type="sibTrans" cxnId="{F1B3F57C-5933-4A3E-ABC7-2232D4AC16A6}">
      <dgm:prSet/>
      <dgm:spPr/>
      <dgm:t>
        <a:bodyPr/>
        <a:lstStyle/>
        <a:p>
          <a:endParaRPr lang="ru-RU"/>
        </a:p>
      </dgm:t>
    </dgm:pt>
    <dgm:pt modelId="{6C42E150-F825-4CF9-B017-B2BC2683C9CF}" type="parTrans" cxnId="{F1B3F57C-5933-4A3E-ABC7-2232D4AC16A6}">
      <dgm:prSet/>
      <dgm:spPr/>
      <dgm:t>
        <a:bodyPr/>
        <a:lstStyle/>
        <a:p>
          <a:endParaRPr lang="ru-RU"/>
        </a:p>
      </dgm:t>
    </dgm:pt>
    <dgm:pt modelId="{DA60BA4A-6DF5-4C4B-A5C3-B753DEA7F291}">
      <dgm:prSet phldrT="[Текст]"/>
      <dgm:spPr/>
      <dgm:t>
        <a:bodyPr/>
        <a:lstStyle/>
        <a:p>
          <a:endParaRPr lang="ru-RU" dirty="0"/>
        </a:p>
      </dgm:t>
    </dgm:pt>
    <dgm:pt modelId="{027106FB-24F7-47E2-9B07-A5DC24F3E17E}" type="sibTrans" cxnId="{A2F63668-01A9-4BBB-A78E-4FB1A9C663D3}">
      <dgm:prSet/>
      <dgm:spPr/>
      <dgm:t>
        <a:bodyPr/>
        <a:lstStyle/>
        <a:p>
          <a:endParaRPr lang="ru-RU"/>
        </a:p>
      </dgm:t>
    </dgm:pt>
    <dgm:pt modelId="{2307F302-D64B-4D9B-B8F3-64C28A5215F6}" type="parTrans" cxnId="{A2F63668-01A9-4BBB-A78E-4FB1A9C663D3}">
      <dgm:prSet/>
      <dgm:spPr/>
      <dgm:t>
        <a:bodyPr/>
        <a:lstStyle/>
        <a:p>
          <a:endParaRPr lang="ru-RU"/>
        </a:p>
      </dgm:t>
    </dgm:pt>
    <dgm:pt modelId="{18C36851-0817-4CAE-97EB-2A99AE4A6F11}">
      <dgm:prSet phldrT="[Текст]"/>
      <dgm:spPr/>
      <dgm:t>
        <a:bodyPr/>
        <a:lstStyle/>
        <a:p>
          <a:endParaRPr lang="ru-RU" dirty="0"/>
        </a:p>
      </dgm:t>
    </dgm:pt>
    <dgm:pt modelId="{A3FC7756-1D97-4063-80FB-0164AE483AC5}" type="sibTrans" cxnId="{E565AF15-DFAB-4D14-9FAE-95164B4F9271}">
      <dgm:prSet/>
      <dgm:spPr/>
      <dgm:t>
        <a:bodyPr/>
        <a:lstStyle/>
        <a:p>
          <a:endParaRPr lang="ru-RU"/>
        </a:p>
      </dgm:t>
    </dgm:pt>
    <dgm:pt modelId="{937E80FB-95F8-4364-AC2D-AFCACD6A4577}" type="parTrans" cxnId="{E565AF15-DFAB-4D14-9FAE-95164B4F9271}">
      <dgm:prSet/>
      <dgm:spPr/>
      <dgm:t>
        <a:bodyPr/>
        <a:lstStyle/>
        <a:p>
          <a:endParaRPr lang="ru-RU"/>
        </a:p>
      </dgm:t>
    </dgm:pt>
    <dgm:pt modelId="{EB7D3D8A-8F25-4AB1-A0C2-07E5D1826713}" type="pres">
      <dgm:prSet presAssocID="{C2F01CC0-B230-4295-9D92-BD1BA3A193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439F01-CBEE-47F7-84EF-AE7D3C6A44CC}" type="pres">
      <dgm:prSet presAssocID="{DA60BA4A-6DF5-4C4B-A5C3-B753DEA7F291}" presName="composite" presStyleCnt="0"/>
      <dgm:spPr/>
    </dgm:pt>
    <dgm:pt modelId="{F8556C68-BBDC-43A7-A5B2-DEA6DADE59FE}" type="pres">
      <dgm:prSet presAssocID="{DA60BA4A-6DF5-4C4B-A5C3-B753DEA7F29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0D018-8E3E-4EE3-BB20-F8C90255E577}" type="pres">
      <dgm:prSet presAssocID="{DA60BA4A-6DF5-4C4B-A5C3-B753DEA7F291}" presName="descendantText" presStyleLbl="alignAcc1" presStyleIdx="0" presStyleCnt="3" custLinFactNeighborX="28420" custLinFactNeighborY="-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049CB-CC28-4B49-AC2A-F8D4B103D4D9}" type="pres">
      <dgm:prSet presAssocID="{027106FB-24F7-47E2-9B07-A5DC24F3E17E}" presName="sp" presStyleCnt="0"/>
      <dgm:spPr/>
    </dgm:pt>
    <dgm:pt modelId="{36FDC7D9-00A3-43A1-A661-0C85EA773A6A}" type="pres">
      <dgm:prSet presAssocID="{DE11DE11-6DA1-4FF0-ACAA-1DDD64BA6132}" presName="composite" presStyleCnt="0"/>
      <dgm:spPr/>
    </dgm:pt>
    <dgm:pt modelId="{2B8C13D3-9500-45D0-B95A-3B438A2BFFCF}" type="pres">
      <dgm:prSet presAssocID="{DE11DE11-6DA1-4FF0-ACAA-1DDD64BA613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F21B7-D7B9-45F2-9879-2DF80517DBDE}" type="pres">
      <dgm:prSet presAssocID="{DE11DE11-6DA1-4FF0-ACAA-1DDD64BA613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9BAF-5589-4C3C-9FCD-1BECA52E081A}" type="pres">
      <dgm:prSet presAssocID="{337F20BB-3FEB-4A71-8424-EB0E83DE0949}" presName="sp" presStyleCnt="0"/>
      <dgm:spPr/>
    </dgm:pt>
    <dgm:pt modelId="{9F4E4839-DF62-4DF8-9B40-347B7CD46116}" type="pres">
      <dgm:prSet presAssocID="{18C36851-0817-4CAE-97EB-2A99AE4A6F11}" presName="composite" presStyleCnt="0"/>
      <dgm:spPr/>
    </dgm:pt>
    <dgm:pt modelId="{CA0D4511-A7D4-4BD7-B339-0FA2FE1B0D4C}" type="pres">
      <dgm:prSet presAssocID="{18C36851-0817-4CAE-97EB-2A99AE4A6F11}" presName="parentText" presStyleLbl="alignNode1" presStyleIdx="2" presStyleCnt="3" custLinFactNeighborY="-25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6CB91C-6088-426B-8897-8462BFD2E0EF}" type="pres">
      <dgm:prSet presAssocID="{18C36851-0817-4CAE-97EB-2A99AE4A6F1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18450A-DBC5-4474-AED4-DF0BA0150D75}" type="presOf" srcId="{DE11DE11-6DA1-4FF0-ACAA-1DDD64BA6132}" destId="{2B8C13D3-9500-45D0-B95A-3B438A2BFFCF}" srcOrd="0" destOrd="0" presId="urn:microsoft.com/office/officeart/2005/8/layout/chevron2"/>
    <dgm:cxn modelId="{1E747186-CFFE-4170-AEBC-C11D8D9FC09B}" srcId="{DA60BA4A-6DF5-4C4B-A5C3-B753DEA7F291}" destId="{94329BA8-4567-46C9-846F-32066A63BB0D}" srcOrd="0" destOrd="0" parTransId="{F9CD1678-E19A-4310-847C-A2F7F2AA622D}" sibTransId="{45F216F4-D3DA-490D-A0A3-ED96EAE0C58B}"/>
    <dgm:cxn modelId="{E565AF15-DFAB-4D14-9FAE-95164B4F9271}" srcId="{C2F01CC0-B230-4295-9D92-BD1BA3A193A8}" destId="{18C36851-0817-4CAE-97EB-2A99AE4A6F11}" srcOrd="2" destOrd="0" parTransId="{937E80FB-95F8-4364-AC2D-AFCACD6A4577}" sibTransId="{A3FC7756-1D97-4063-80FB-0164AE483AC5}"/>
    <dgm:cxn modelId="{8D4E3F5A-C445-4AD1-9018-0A74C103E7F9}" type="presOf" srcId="{18C36851-0817-4CAE-97EB-2A99AE4A6F11}" destId="{CA0D4511-A7D4-4BD7-B339-0FA2FE1B0D4C}" srcOrd="0" destOrd="0" presId="urn:microsoft.com/office/officeart/2005/8/layout/chevron2"/>
    <dgm:cxn modelId="{F1B3F57C-5933-4A3E-ABC7-2232D4AC16A6}" srcId="{C2F01CC0-B230-4295-9D92-BD1BA3A193A8}" destId="{DE11DE11-6DA1-4FF0-ACAA-1DDD64BA6132}" srcOrd="1" destOrd="0" parTransId="{6C42E150-F825-4CF9-B017-B2BC2683C9CF}" sibTransId="{337F20BB-3FEB-4A71-8424-EB0E83DE0949}"/>
    <dgm:cxn modelId="{8A576956-5F92-4A0D-B402-C1A638DE96DA}" type="presOf" srcId="{C2F01CC0-B230-4295-9D92-BD1BA3A193A8}" destId="{EB7D3D8A-8F25-4AB1-A0C2-07E5D1826713}" srcOrd="0" destOrd="0" presId="urn:microsoft.com/office/officeart/2005/8/layout/chevron2"/>
    <dgm:cxn modelId="{D4F7A31B-2B85-47E8-BFAD-E7BB6AA14FED}" type="presOf" srcId="{045D9289-D3FD-4E41-A5D6-A1C34BCDF82E}" destId="{5E6CB91C-6088-426B-8897-8462BFD2E0EF}" srcOrd="0" destOrd="0" presId="urn:microsoft.com/office/officeart/2005/8/layout/chevron2"/>
    <dgm:cxn modelId="{A2F63668-01A9-4BBB-A78E-4FB1A9C663D3}" srcId="{C2F01CC0-B230-4295-9D92-BD1BA3A193A8}" destId="{DA60BA4A-6DF5-4C4B-A5C3-B753DEA7F291}" srcOrd="0" destOrd="0" parTransId="{2307F302-D64B-4D9B-B8F3-64C28A5215F6}" sibTransId="{027106FB-24F7-47E2-9B07-A5DC24F3E17E}"/>
    <dgm:cxn modelId="{7BE2BC63-93C3-4926-A0B1-8B3A3795F09C}" srcId="{DE11DE11-6DA1-4FF0-ACAA-1DDD64BA6132}" destId="{8753B421-47E2-4121-86EB-AEECE49E732C}" srcOrd="0" destOrd="0" parTransId="{40522221-B5B2-4E15-B225-137D1E6A1A32}" sibTransId="{AC8743CD-ECEC-475F-BA12-0FC1982D9043}"/>
    <dgm:cxn modelId="{6131D6E3-EA8E-4B6B-A907-D743781A31E7}" type="presOf" srcId="{8753B421-47E2-4121-86EB-AEECE49E732C}" destId="{E69F21B7-D7B9-45F2-9879-2DF80517DBDE}" srcOrd="0" destOrd="0" presId="urn:microsoft.com/office/officeart/2005/8/layout/chevron2"/>
    <dgm:cxn modelId="{FD066707-F1F5-441F-9E65-DE5B10EA8DCF}" type="presOf" srcId="{DA60BA4A-6DF5-4C4B-A5C3-B753DEA7F291}" destId="{F8556C68-BBDC-43A7-A5B2-DEA6DADE59FE}" srcOrd="0" destOrd="0" presId="urn:microsoft.com/office/officeart/2005/8/layout/chevron2"/>
    <dgm:cxn modelId="{E87E29B5-EFA5-4218-8043-63E32C57AAEA}" srcId="{18C36851-0817-4CAE-97EB-2A99AE4A6F11}" destId="{045D9289-D3FD-4E41-A5D6-A1C34BCDF82E}" srcOrd="0" destOrd="0" parTransId="{52B2016E-79BD-430E-883D-D3254160CD12}" sibTransId="{11AD76AC-4C4C-47DB-9175-63F5D49EE64E}"/>
    <dgm:cxn modelId="{BDD274AC-C93C-4A9B-8BAF-EAF0115C6DD8}" type="presOf" srcId="{94329BA8-4567-46C9-846F-32066A63BB0D}" destId="{8A70D018-8E3E-4EE3-BB20-F8C90255E577}" srcOrd="0" destOrd="0" presId="urn:microsoft.com/office/officeart/2005/8/layout/chevron2"/>
    <dgm:cxn modelId="{E7089D25-07D3-4D73-9FED-F5836D6EE37C}" type="presParOf" srcId="{EB7D3D8A-8F25-4AB1-A0C2-07E5D1826713}" destId="{36439F01-CBEE-47F7-84EF-AE7D3C6A44CC}" srcOrd="0" destOrd="0" presId="urn:microsoft.com/office/officeart/2005/8/layout/chevron2"/>
    <dgm:cxn modelId="{B87E9020-6F78-42B7-88AD-1B4314B772DD}" type="presParOf" srcId="{36439F01-CBEE-47F7-84EF-AE7D3C6A44CC}" destId="{F8556C68-BBDC-43A7-A5B2-DEA6DADE59FE}" srcOrd="0" destOrd="0" presId="urn:microsoft.com/office/officeart/2005/8/layout/chevron2"/>
    <dgm:cxn modelId="{DC45AB86-7B04-4334-BB51-CB97C94B846F}" type="presParOf" srcId="{36439F01-CBEE-47F7-84EF-AE7D3C6A44CC}" destId="{8A70D018-8E3E-4EE3-BB20-F8C90255E577}" srcOrd="1" destOrd="0" presId="urn:microsoft.com/office/officeart/2005/8/layout/chevron2"/>
    <dgm:cxn modelId="{D4B78DF8-FBEE-4D10-8F91-4F1868F65ADF}" type="presParOf" srcId="{EB7D3D8A-8F25-4AB1-A0C2-07E5D1826713}" destId="{299049CB-CC28-4B49-AC2A-F8D4B103D4D9}" srcOrd="1" destOrd="0" presId="urn:microsoft.com/office/officeart/2005/8/layout/chevron2"/>
    <dgm:cxn modelId="{A9744201-C5E4-4F69-99C8-B5EE376FF04A}" type="presParOf" srcId="{EB7D3D8A-8F25-4AB1-A0C2-07E5D1826713}" destId="{36FDC7D9-00A3-43A1-A661-0C85EA773A6A}" srcOrd="2" destOrd="0" presId="urn:microsoft.com/office/officeart/2005/8/layout/chevron2"/>
    <dgm:cxn modelId="{01D95026-EFC4-4040-8498-7DBC2B41FF77}" type="presParOf" srcId="{36FDC7D9-00A3-43A1-A661-0C85EA773A6A}" destId="{2B8C13D3-9500-45D0-B95A-3B438A2BFFCF}" srcOrd="0" destOrd="0" presId="urn:microsoft.com/office/officeart/2005/8/layout/chevron2"/>
    <dgm:cxn modelId="{1A8A1617-ECB4-43D8-8732-436F2D5B390A}" type="presParOf" srcId="{36FDC7D9-00A3-43A1-A661-0C85EA773A6A}" destId="{E69F21B7-D7B9-45F2-9879-2DF80517DBDE}" srcOrd="1" destOrd="0" presId="urn:microsoft.com/office/officeart/2005/8/layout/chevron2"/>
    <dgm:cxn modelId="{9E4427DE-03A1-4640-BE66-328192217D5F}" type="presParOf" srcId="{EB7D3D8A-8F25-4AB1-A0C2-07E5D1826713}" destId="{56139BAF-5589-4C3C-9FCD-1BECA52E081A}" srcOrd="3" destOrd="0" presId="urn:microsoft.com/office/officeart/2005/8/layout/chevron2"/>
    <dgm:cxn modelId="{158B6E95-48DB-4F13-85D0-B9C7D79AAA55}" type="presParOf" srcId="{EB7D3D8A-8F25-4AB1-A0C2-07E5D1826713}" destId="{9F4E4839-DF62-4DF8-9B40-347B7CD46116}" srcOrd="4" destOrd="0" presId="urn:microsoft.com/office/officeart/2005/8/layout/chevron2"/>
    <dgm:cxn modelId="{80D3EC9A-7935-490F-B89D-3AD4EB8B8148}" type="presParOf" srcId="{9F4E4839-DF62-4DF8-9B40-347B7CD46116}" destId="{CA0D4511-A7D4-4BD7-B339-0FA2FE1B0D4C}" srcOrd="0" destOrd="0" presId="urn:microsoft.com/office/officeart/2005/8/layout/chevron2"/>
    <dgm:cxn modelId="{5D14E328-F26A-4052-9C25-8E4FDE64F67E}" type="presParOf" srcId="{9F4E4839-DF62-4DF8-9B40-347B7CD46116}" destId="{5E6CB91C-6088-426B-8897-8462BFD2E0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ADC3E-6F72-47AF-ACE5-D3075D9D5DC4}">
      <dsp:nvSpPr>
        <dsp:cNvPr id="0" name=""/>
        <dsp:cNvSpPr/>
      </dsp:nvSpPr>
      <dsp:spPr>
        <a:xfrm rot="10800000">
          <a:off x="1248822" y="1232"/>
          <a:ext cx="5030300" cy="108795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976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man Old Style" pitchFamily="18" charset="0"/>
            </a:rPr>
            <a:t>обеспечить информационную поддержку воспитательно-образовательного процесса</a:t>
          </a:r>
          <a:endParaRPr lang="ru-RU" sz="1600" kern="1200" dirty="0">
            <a:latin typeface="Bookman Old Style" pitchFamily="18" charset="0"/>
          </a:endParaRPr>
        </a:p>
      </dsp:txBody>
      <dsp:txXfrm rot="10800000">
        <a:off x="1520811" y="1232"/>
        <a:ext cx="4758311" cy="1087958"/>
      </dsp:txXfrm>
    </dsp:sp>
    <dsp:sp modelId="{88163189-234F-42B9-80DC-22A26747F1E0}">
      <dsp:nvSpPr>
        <dsp:cNvPr id="0" name=""/>
        <dsp:cNvSpPr/>
      </dsp:nvSpPr>
      <dsp:spPr>
        <a:xfrm>
          <a:off x="849669" y="1232"/>
          <a:ext cx="1087958" cy="108795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F73095-576F-461D-95C9-B35918F63C53}">
      <dsp:nvSpPr>
        <dsp:cNvPr id="0" name=""/>
        <dsp:cNvSpPr/>
      </dsp:nvSpPr>
      <dsp:spPr>
        <a:xfrm rot="10800000">
          <a:off x="1285052" y="1413955"/>
          <a:ext cx="4981993" cy="108795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976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man Old Style" pitchFamily="18" charset="0"/>
            </a:rPr>
            <a:t>привлечь родителей к активному участию в организации, планировании и контроле воспитательно-образовательного процесса</a:t>
          </a:r>
          <a:endParaRPr lang="ru-RU" sz="1600" kern="1200" dirty="0">
            <a:latin typeface="Bookman Old Style" pitchFamily="18" charset="0"/>
          </a:endParaRPr>
        </a:p>
      </dsp:txBody>
      <dsp:txXfrm rot="10800000">
        <a:off x="1557041" y="1413955"/>
        <a:ext cx="4710004" cy="1087958"/>
      </dsp:txXfrm>
    </dsp:sp>
    <dsp:sp modelId="{C5ADB0E6-0040-44CB-82FF-34FE997BD00C}">
      <dsp:nvSpPr>
        <dsp:cNvPr id="0" name=""/>
        <dsp:cNvSpPr/>
      </dsp:nvSpPr>
      <dsp:spPr>
        <a:xfrm>
          <a:off x="861746" y="1413955"/>
          <a:ext cx="1087958" cy="108795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65AE72-142C-413E-8113-C7A3C6C61D47}">
      <dsp:nvSpPr>
        <dsp:cNvPr id="0" name=""/>
        <dsp:cNvSpPr/>
      </dsp:nvSpPr>
      <dsp:spPr>
        <a:xfrm rot="10800000">
          <a:off x="1091847" y="2826677"/>
          <a:ext cx="5239599" cy="1087958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9760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>
            <a:latin typeface="Bookman Old Style" pitchFamily="18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itchFamily="18" charset="0"/>
            </a:rPr>
            <a:t>повысить компетентность взрослых в вопросах развития детей путем саморазвития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>
            <a:latin typeface="Bookman Old Style" pitchFamily="18" charset="0"/>
          </a:endParaRPr>
        </a:p>
      </dsp:txBody>
      <dsp:txXfrm rot="10800000">
        <a:off x="1363836" y="2826677"/>
        <a:ext cx="4967610" cy="1087958"/>
      </dsp:txXfrm>
    </dsp:sp>
    <dsp:sp modelId="{8BD04BA3-E9FC-4E2F-B9B4-AE79E5D75F5F}">
      <dsp:nvSpPr>
        <dsp:cNvPr id="0" name=""/>
        <dsp:cNvSpPr/>
      </dsp:nvSpPr>
      <dsp:spPr>
        <a:xfrm>
          <a:off x="797344" y="2826677"/>
          <a:ext cx="1087958" cy="108795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666AF4-C392-4E7D-B291-9A35404699FF}">
      <dsp:nvSpPr>
        <dsp:cNvPr id="0" name=""/>
        <dsp:cNvSpPr/>
      </dsp:nvSpPr>
      <dsp:spPr>
        <a:xfrm rot="10800000">
          <a:off x="1466062" y="4239400"/>
          <a:ext cx="4740646" cy="10879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976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itchFamily="18" charset="0"/>
            </a:rPr>
            <a:t>организовать обратную связь с родителями воспитанников</a:t>
          </a:r>
          <a:endParaRPr lang="ru-RU" sz="1800" kern="1200" dirty="0">
            <a:latin typeface="Bookman Old Style" pitchFamily="18" charset="0"/>
          </a:endParaRPr>
        </a:p>
      </dsp:txBody>
      <dsp:txXfrm rot="10800000">
        <a:off x="1738051" y="4239400"/>
        <a:ext cx="4468657" cy="1087958"/>
      </dsp:txXfrm>
    </dsp:sp>
    <dsp:sp modelId="{66439768-EF5E-46B7-B668-D9CADCF304A4}">
      <dsp:nvSpPr>
        <dsp:cNvPr id="0" name=""/>
        <dsp:cNvSpPr/>
      </dsp:nvSpPr>
      <dsp:spPr>
        <a:xfrm>
          <a:off x="922082" y="4239400"/>
          <a:ext cx="1087958" cy="108795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56C68-BBDC-43A7-A5B2-DEA6DADE59FE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1" y="573596"/>
        <a:ext cx="1146297" cy="491270"/>
      </dsp:txXfrm>
    </dsp:sp>
    <dsp:sp modelId="{8A70D018-8E3E-4EE3-BB20-F8C90255E577}">
      <dsp:nvSpPr>
        <dsp:cNvPr id="0" name=""/>
        <dsp:cNvSpPr/>
      </dsp:nvSpPr>
      <dsp:spPr>
        <a:xfrm rot="5400000">
          <a:off x="4155739" y="-3009441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latin typeface="Bookman Old Style" pitchFamily="18" charset="0"/>
            </a:rPr>
            <a:t>обмен информацией не ограничен пространственно-временными рамками</a:t>
          </a:r>
          <a:endParaRPr lang="ru-RU" sz="2300" kern="1200" dirty="0">
            <a:latin typeface="Bookman Old Style" pitchFamily="18" charset="0"/>
          </a:endParaRPr>
        </a:p>
      </dsp:txBody>
      <dsp:txXfrm rot="-5400000">
        <a:off x="1146298" y="51961"/>
        <a:ext cx="7031341" cy="960496"/>
      </dsp:txXfrm>
    </dsp:sp>
    <dsp:sp modelId="{2B8C13D3-9500-45D0-B95A-3B438A2BFFCF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1" y="2017346"/>
        <a:ext cx="1146297" cy="491270"/>
      </dsp:txXfrm>
    </dsp:sp>
    <dsp:sp modelId="{E69F21B7-D7B9-45F2-9879-2DF80517DBDE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latin typeface="Bookman Old Style" pitchFamily="18" charset="0"/>
            </a:rPr>
            <a:t>есть возможность возвращения к материалу посредством изучения истории сообщений или записи диалога</a:t>
          </a:r>
          <a:endParaRPr lang="ru-RU" sz="2300" kern="1200" dirty="0">
            <a:latin typeface="Bookman Old Style" pitchFamily="18" charset="0"/>
          </a:endParaRPr>
        </a:p>
      </dsp:txBody>
      <dsp:txXfrm rot="-5400000">
        <a:off x="1146298" y="1496158"/>
        <a:ext cx="7031341" cy="960496"/>
      </dsp:txXfrm>
    </dsp:sp>
    <dsp:sp modelId="{CA0D4511-A7D4-4BD7-B339-0FA2FE1B0D4C}">
      <dsp:nvSpPr>
        <dsp:cNvPr id="0" name=""/>
        <dsp:cNvSpPr/>
      </dsp:nvSpPr>
      <dsp:spPr>
        <a:xfrm rot="5400000">
          <a:off x="-245635" y="3092643"/>
          <a:ext cx="1637567" cy="114629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1" y="3420157"/>
        <a:ext cx="1146297" cy="491270"/>
      </dsp:txXfrm>
    </dsp:sp>
    <dsp:sp modelId="{5E6CB91C-6088-426B-8897-8462BFD2E0EF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latin typeface="Bookman Old Style" pitchFamily="18" charset="0"/>
            </a:rPr>
            <a:t>оперативность контакта </a:t>
          </a:r>
          <a:endParaRPr lang="ru-RU" sz="2300" kern="1200" dirty="0">
            <a:latin typeface="Bookman Old Style" pitchFamily="18" charset="0"/>
          </a:endParaRPr>
        </a:p>
      </dsp:txBody>
      <dsp:txXfrm rot="-5400000">
        <a:off x="1146298" y="2939908"/>
        <a:ext cx="7031341" cy="96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F5215-39AB-4844-AEFA-98A7A862ADCB}" type="datetimeFigureOut">
              <a:rPr lang="ru-RU" smtClean="0"/>
              <a:pPr/>
              <a:t>22.07.2021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8CE1A-BF0D-4358-89FA-8AD665CBE3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4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788A7-B2F1-499D-BD7D-A8925336D08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8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99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5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5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42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13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07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62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06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9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70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1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6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13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77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7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26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15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63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21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58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64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33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09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01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50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66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4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25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1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77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3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04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8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36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58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11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3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7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5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6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6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2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7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3B20-9D85-428F-B329-CDAC29D949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AB774-D24E-490A-956A-CB0AB1A94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____________Microsoft_PowerPoint_97_20031.ppt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Word2.docx"/><Relationship Id="rId13" Type="http://schemas.openxmlformats.org/officeDocument/2006/relationships/image" Target="../media/image24.emf"/><Relationship Id="rId3" Type="http://schemas.openxmlformats.org/officeDocument/2006/relationships/image" Target="../media/image25.jpeg"/><Relationship Id="rId7" Type="http://schemas.openxmlformats.org/officeDocument/2006/relationships/image" Target="../media/image22.emf"/><Relationship Id="rId12" Type="http://schemas.openxmlformats.org/officeDocument/2006/relationships/oleObject" Target="../embeddings/_________Microsoft_Word_97_20033.doc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____Microsoft_Word_97_20032.doc"/><Relationship Id="rId11" Type="http://schemas.openxmlformats.org/officeDocument/2006/relationships/image" Target="../media/image27.jpeg"/><Relationship Id="rId5" Type="http://schemas.openxmlformats.org/officeDocument/2006/relationships/image" Target="../media/image21.emf"/><Relationship Id="rId10" Type="http://schemas.openxmlformats.org/officeDocument/2006/relationships/image" Target="../media/image26.jpeg"/><Relationship Id="rId4" Type="http://schemas.openxmlformats.org/officeDocument/2006/relationships/package" Target="../embeddings/_________Microsoft_Word1.docx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emf"/><Relationship Id="rId11" Type="http://schemas.openxmlformats.org/officeDocument/2006/relationships/image" Target="../media/image35.jpeg"/><Relationship Id="rId5" Type="http://schemas.openxmlformats.org/officeDocument/2006/relationships/package" Target="../embeddings/____________Microsoft_PowerPoint3.pptx"/><Relationship Id="rId10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public202208442?w=wall-202208442_159" TargetMode="External"/><Relationship Id="rId13" Type="http://schemas.openxmlformats.org/officeDocument/2006/relationships/hyperlink" Target="https://vk.com/public202208442?w=wall-202208442_21" TargetMode="External"/><Relationship Id="rId3" Type="http://schemas.openxmlformats.org/officeDocument/2006/relationships/hyperlink" Target="https://dstomarovka.yak-uo.ru/deyatelnost/konsultacionnyj-centr/" TargetMode="External"/><Relationship Id="rId7" Type="http://schemas.openxmlformats.org/officeDocument/2006/relationships/hyperlink" Target="https://vk.com/public202208442?w=wall-202208442_160" TargetMode="External"/><Relationship Id="rId12" Type="http://schemas.openxmlformats.org/officeDocument/2006/relationships/hyperlink" Target="https://vk.com/public202208442?w=wall-202208442_9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public202208442?w=wall-202208442_176" TargetMode="External"/><Relationship Id="rId11" Type="http://schemas.openxmlformats.org/officeDocument/2006/relationships/hyperlink" Target="https://vk.com/public202208442?w=wall-202208442_112" TargetMode="External"/><Relationship Id="rId5" Type="http://schemas.openxmlformats.org/officeDocument/2006/relationships/hyperlink" Target="https://vk.com/public202208442?w=wall-202208442_180" TargetMode="External"/><Relationship Id="rId15" Type="http://schemas.openxmlformats.org/officeDocument/2006/relationships/image" Target="../media/image37.jpeg"/><Relationship Id="rId10" Type="http://schemas.openxmlformats.org/officeDocument/2006/relationships/hyperlink" Target="https://vk.com/public202208442?w=wall-202208442_156" TargetMode="External"/><Relationship Id="rId4" Type="http://schemas.openxmlformats.org/officeDocument/2006/relationships/hyperlink" Target="https://vk.com/public202208442?w=wall-202208442_216" TargetMode="External"/><Relationship Id="rId9" Type="http://schemas.openxmlformats.org/officeDocument/2006/relationships/hyperlink" Target="https://vk.com/public202208442?w=wall-202208442_158" TargetMode="External"/><Relationship Id="rId1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1BBE6L-MnA" TargetMode="External"/><Relationship Id="rId13" Type="http://schemas.openxmlformats.org/officeDocument/2006/relationships/hyperlink" Target="https://youtu.be/8D2ba_AFfDE" TargetMode="External"/><Relationship Id="rId3" Type="http://schemas.openxmlformats.org/officeDocument/2006/relationships/hyperlink" Target="https://dstomarovka.yak-uo.ru/interaktivnye-igry-dlya-detej-4-5-let/" TargetMode="External"/><Relationship Id="rId7" Type="http://schemas.openxmlformats.org/officeDocument/2006/relationships/hyperlink" Target="https://www.youtube.com/watch?v=AzdsF7uNq7s" TargetMode="External"/><Relationship Id="rId12" Type="http://schemas.openxmlformats.org/officeDocument/2006/relationships/hyperlink" Target="https://www.instagram.com/p/CKbyI-ABQzk/?igshid=bmkhb" TargetMode="External"/><Relationship Id="rId2" Type="http://schemas.openxmlformats.org/officeDocument/2006/relationships/hyperlink" Target="https://dstomarovka.yak-uo.ru/razvivayushie-igry-dlya-detej-3-5-let/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youtube.com/watch?v=gJAl0kcLOg0" TargetMode="External"/><Relationship Id="rId11" Type="http://schemas.openxmlformats.org/officeDocument/2006/relationships/hyperlink" Target="https://www.youtube.com/watch?v=8D2ba_AFfDE" TargetMode="External"/><Relationship Id="rId5" Type="http://schemas.openxmlformats.org/officeDocument/2006/relationships/hyperlink" Target="https://vk.com/public202208442" TargetMode="External"/><Relationship Id="rId15" Type="http://schemas.openxmlformats.org/officeDocument/2006/relationships/image" Target="../media/image38.png"/><Relationship Id="rId10" Type="http://schemas.openxmlformats.org/officeDocument/2006/relationships/hyperlink" Target="https://www.youtube.com/watch?v=4MtcmweH2c0" TargetMode="External"/><Relationship Id="rId4" Type="http://schemas.openxmlformats.org/officeDocument/2006/relationships/hyperlink" Target="https://dstomarovka.yak-uo.ru/obuchayushie-igry-dlya-detej-4-5-let/" TargetMode="External"/><Relationship Id="rId9" Type="http://schemas.openxmlformats.org/officeDocument/2006/relationships/hyperlink" Target="https://www.youtube.com/watch?v=UyteMMEGcnU" TargetMode="External"/><Relationship Id="rId14" Type="http://schemas.openxmlformats.org/officeDocument/2006/relationships/hyperlink" Target="https://www.instagram.com/tv/CKjmJz9p2cl/?igshid=1d1b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stomarovka.yak-uo.ru/interaktivnaya-laboratoriya-detskoj-igry/igry-eksperimenty/opyty-v-domashnih-usloviyah/" TargetMode="External"/><Relationship Id="rId2" Type="http://schemas.openxmlformats.org/officeDocument/2006/relationships/hyperlink" Target="https://dstomarovka.yak-uo.ru/interaktivnaya-laboratoriya-detskoj-igry/igry-eksperimenty/prostye-opyty-v-domashnih-usloviyah/" TargetMode="Externa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___Microsoft_Word4.docx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900igr.net/" TargetMode="External"/><Relationship Id="rId3" Type="http://schemas.openxmlformats.org/officeDocument/2006/relationships/hyperlink" Target="http://www.detkiuch.ru/" TargetMode="External"/><Relationship Id="rId7" Type="http://schemas.openxmlformats.org/officeDocument/2006/relationships/hyperlink" Target="http://www.tvoyrebenok.ru/prezentacii_dlya_detey.shtm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eor-np.ru/taxonomy/term/548" TargetMode="External"/><Relationship Id="rId11" Type="http://schemas.openxmlformats.org/officeDocument/2006/relationships/hyperlink" Target="http://www.poznayka.ru/" TargetMode="External"/><Relationship Id="rId5" Type="http://schemas.openxmlformats.org/officeDocument/2006/relationships/hyperlink" Target="http://www.solnet.ee/" TargetMode="External"/><Relationship Id="rId10" Type="http://schemas.openxmlformats.org/officeDocument/2006/relationships/hyperlink" Target="http://www.orljata.ru/index.php" TargetMode="External"/><Relationship Id="rId4" Type="http://schemas.openxmlformats.org/officeDocument/2006/relationships/hyperlink" Target="http://pochemu4ka.ru/" TargetMode="External"/><Relationship Id="rId9" Type="http://schemas.openxmlformats.org/officeDocument/2006/relationships/hyperlink" Target="http://www.i-gnom.ru/games/view_game_cat.ph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dstomarovka.yak-uo.ru/virtualnaya-gostinnaya/" TargetMode="External"/><Relationship Id="rId7" Type="http://schemas.openxmlformats.org/officeDocument/2006/relationships/hyperlink" Target="https://dstomarovka.yak-uo.ru/virtualnaya-gostinnaya/bezopasnost-na-dorogah/" TargetMode="External"/><Relationship Id="rId2" Type="http://schemas.openxmlformats.org/officeDocument/2006/relationships/hyperlink" Target="https://dstomarovka.yak-uo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stomarovka.yak-uo.ru/virtualnaya-gostinnaya/bezopasnoe-povedenie-v-prirode/" TargetMode="External"/><Relationship Id="rId5" Type="http://schemas.openxmlformats.org/officeDocument/2006/relationships/hyperlink" Target="https://dstomarovka.yak-uo.ru/virtualnaya-gostinnaya/bezopasnost-sobstvennoj-zhiznedeyatelnosti/" TargetMode="External"/><Relationship Id="rId4" Type="http://schemas.openxmlformats.org/officeDocument/2006/relationships/hyperlink" Target="https://dstomarovka.yak-uo.ru/virtualnaya-gostinnaya/o-virtualnoj-gostinnoj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7922" y="573206"/>
            <a:ext cx="110000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МБДОУ  «Детский сад п. Томаровка 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Яковлевского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городского округа» </a:t>
            </a:r>
            <a:endParaRPr lang="ru-RU" sz="6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Виртуальная гостиная для родителей</a:t>
            </a:r>
          </a:p>
          <a:p>
            <a:pPr algn="ctr"/>
            <a:r>
              <a:rPr lang="ru-RU" sz="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«Наших детей защитим вместе!»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6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Бардакова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Т.А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 старший воспитатель,</a:t>
            </a:r>
          </a:p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Федянина Г.С., воспитатель.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32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5452" y="3016459"/>
            <a:ext cx="4289884" cy="366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255922" y="1076025"/>
            <a:ext cx="28754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Через лес бежит дорога,</a:t>
            </a:r>
            <a:br>
              <a:rPr lang="ru-RU" dirty="0" smtClean="0"/>
            </a:br>
            <a:r>
              <a:rPr lang="ru-RU" dirty="0" smtClean="0"/>
              <a:t>Светофор моргает строго.</a:t>
            </a:r>
            <a:br>
              <a:rPr lang="ru-RU" dirty="0" smtClean="0"/>
            </a:br>
            <a:r>
              <a:rPr lang="ru-RU" dirty="0" smtClean="0"/>
              <a:t>К переходу все спешат:</a:t>
            </a:r>
            <a:br>
              <a:rPr lang="ru-RU" dirty="0" smtClean="0"/>
            </a:br>
            <a:r>
              <a:rPr lang="ru-RU" dirty="0" smtClean="0"/>
              <a:t>От лосей и до мышат.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3" descr="Pravila_li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274" y="3580481"/>
            <a:ext cx="4342469" cy="3129947"/>
          </a:xfrm>
          <a:prstGeom prst="rect">
            <a:avLst/>
          </a:prstGeom>
        </p:spPr>
      </p:pic>
      <p:pic>
        <p:nvPicPr>
          <p:cNvPr id="8" name="Содержимое 3" descr="1295_fu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3898" y="1322024"/>
            <a:ext cx="3921192" cy="3013112"/>
          </a:xfrm>
          <a:prstGeom prst="rect">
            <a:avLst/>
          </a:prstGeom>
        </p:spPr>
      </p:pic>
      <p:pic>
        <p:nvPicPr>
          <p:cNvPr id="9" name="Содержимое 4" descr="sviesoforas-500x5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97389" y="308472"/>
            <a:ext cx="1589770" cy="220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i?id=99390229-40-72&amp;n=2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567" y="4831218"/>
            <a:ext cx="1876425" cy="14287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67542" y="260650"/>
            <a:ext cx="8544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Презентации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23" y="478519"/>
            <a:ext cx="3478525" cy="19566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036891"/>
              </p:ext>
            </p:extLst>
          </p:nvPr>
        </p:nvGraphicFramePr>
        <p:xfrm>
          <a:off x="0" y="1583840"/>
          <a:ext cx="3855904" cy="254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Презентация" r:id="rId5" imgW="4570378" imgH="3427533" progId="PowerPoint.Show.8">
                  <p:embed/>
                </p:oleObj>
              </mc:Choice>
              <mc:Fallback>
                <p:oleObj name="Презентация" r:id="rId5" imgW="4570378" imgH="3427533" progId="PowerPoint.Show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3840"/>
                        <a:ext cx="3855904" cy="2549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D:\Новая папка\777\Desktop\Мамины документы\ПДД\20200608_093850_resiz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0559" y="506776"/>
            <a:ext cx="3466642" cy="1949986"/>
          </a:xfrm>
          <a:prstGeom prst="rect">
            <a:avLst/>
          </a:prstGeom>
          <a:noFill/>
        </p:spPr>
      </p:pic>
      <p:pic>
        <p:nvPicPr>
          <p:cNvPr id="12" name="Picture 5" descr="J:\Виртуальное гостевание\Безопасность 2020 фото\памятка по анттеррору\IMG_20190217_2158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2650" y="2687234"/>
            <a:ext cx="2279343" cy="3223313"/>
          </a:xfrm>
          <a:prstGeom prst="rect">
            <a:avLst/>
          </a:prstGeom>
          <a:noFill/>
        </p:spPr>
      </p:pic>
      <p:pic>
        <p:nvPicPr>
          <p:cNvPr id="13" name="Picture 3" descr="J:\Виртуальное гостевание\Безопасность 2020 фото\Папка_передвижка «Безопасность детей летом. Правила поведения. »\rus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28628" y="1260514"/>
            <a:ext cx="3303389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520" y="260649"/>
            <a:ext cx="8736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9402" y="260650"/>
            <a:ext cx="33568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Памятки</a:t>
            </a:r>
            <a:endParaRPr lang="ru-RU" sz="4800" dirty="0"/>
          </a:p>
        </p:txBody>
      </p:sp>
      <p:pic>
        <p:nvPicPr>
          <p:cNvPr id="2054" name="Picture 6" descr="F:\виртуальная гостиная\памятки\буклета цаплюк\ec55756eab57e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166" y="4221277"/>
            <a:ext cx="2469459" cy="23483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4370082" y="396914"/>
          <a:ext cx="3852862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Документ" r:id="rId4" imgW="10108017" imgH="6847099" progId="Word.Document.12">
                  <p:embed/>
                </p:oleObj>
              </mc:Choice>
              <mc:Fallback>
                <p:oleObj name="Документ" r:id="rId4" imgW="10108017" imgH="6847099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0082" y="396914"/>
                        <a:ext cx="3852862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890837" y="3689847"/>
          <a:ext cx="1896430" cy="3020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Document" r:id="rId6" imgW="5946213" imgH="9472689" progId="Word.Document.8">
                  <p:embed/>
                </p:oleObj>
              </mc:Choice>
              <mc:Fallback>
                <p:oleObj name="Document" r:id="rId6" imgW="5946213" imgH="9472689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837" y="3689847"/>
                        <a:ext cx="1896430" cy="3020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19488" y="925416"/>
          <a:ext cx="3768414" cy="240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Документ" r:id="rId8" imgW="9815370" imgH="6258280" progId="Word.Document.12">
                  <p:embed/>
                </p:oleObj>
              </mc:Choice>
              <mc:Fallback>
                <p:oleObj name="Документ" r:id="rId8" imgW="9815370" imgH="6258280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88" y="925416"/>
                        <a:ext cx="3768414" cy="2402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D:\Новая папка\777\Desktop\Мамины документы\Рекомендации родителям группа Гномики\Окна 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55864" y="399854"/>
            <a:ext cx="2632631" cy="3723665"/>
          </a:xfrm>
          <a:prstGeom prst="rect">
            <a:avLst/>
          </a:prstGeom>
          <a:noFill/>
        </p:spPr>
      </p:pic>
      <p:pic>
        <p:nvPicPr>
          <p:cNvPr id="2057" name="Picture 9" descr="D:\Новая папка\777\Desktop\Мамины документы\Рекомендации родителям группа Гномики\Клещи.jp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29062" y="3230030"/>
            <a:ext cx="2007313" cy="2509932"/>
          </a:xfrm>
          <a:prstGeom prst="rect">
            <a:avLst/>
          </a:prstGeom>
          <a:noFill/>
        </p:spPr>
      </p:pic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4097242" y="3077875"/>
          <a:ext cx="2578980" cy="3478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Document" r:id="rId12" imgW="6588725" imgH="8884876" progId="Word.Document.8">
                  <p:embed/>
                </p:oleObj>
              </mc:Choice>
              <mc:Fallback>
                <p:oleObj name="Document" r:id="rId12" imgW="6588725" imgH="8884876" progId="Word.Document.8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242" y="3077875"/>
                        <a:ext cx="2578980" cy="3478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91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32202" y="-264403"/>
            <a:ext cx="3046535" cy="2455568"/>
          </a:xfrm>
          <a:prstGeom prst="rect">
            <a:avLst/>
          </a:prstGeom>
        </p:spPr>
      </p:pic>
      <p:pic>
        <p:nvPicPr>
          <p:cNvPr id="5" name="Picture 3" descr="F:\виртуальная гостиная\консультации\консуль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267" y="1208565"/>
            <a:ext cx="5897007" cy="2515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64404" y="3392029"/>
          <a:ext cx="2392635" cy="3190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Презентация" r:id="rId5" imgW="3427333" imgH="4570403" progId="PowerPoint.Show.12">
                  <p:embed/>
                </p:oleObj>
              </mc:Choice>
              <mc:Fallback>
                <p:oleObj name="Презентация" r:id="rId5" imgW="3427333" imgH="4570403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04" y="3392029"/>
                        <a:ext cx="2392635" cy="3190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 descr="https://ped-kopilka.ru/upload/blogs2/2019/6/69554_c7fadfc1d1c8c741216d9b4ba8c53381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38968"/>
            <a:ext cx="2560378" cy="133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ped-kopilka.ru/upload/blogs2/2019/6/69554_59ee4db9c555a7cc6d39087b2d8b0336.jpg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786" y="3888953"/>
            <a:ext cx="3320542" cy="245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J:\Виртуальное гостевание\Безопасность 2020 фото\азбука для родителей безопасн\IMG_20180924_0817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55866" y="352540"/>
            <a:ext cx="2445356" cy="3458448"/>
          </a:xfrm>
          <a:prstGeom prst="rect">
            <a:avLst/>
          </a:prstGeom>
          <a:noFill/>
        </p:spPr>
      </p:pic>
      <p:pic>
        <p:nvPicPr>
          <p:cNvPr id="11" name="Picture 9" descr="J:\Виртуальное гостевание\Безопасность 2020 фото\детское автокресло\IMG_20180802_2307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8256" y="3772654"/>
            <a:ext cx="2181340" cy="3085346"/>
          </a:xfrm>
          <a:prstGeom prst="rect">
            <a:avLst/>
          </a:prstGeom>
          <a:noFill/>
        </p:spPr>
      </p:pic>
      <p:pic>
        <p:nvPicPr>
          <p:cNvPr id="3077" name="Picture 5" descr="J:\Виртуальное гостевание\Безопасность 2020 фото\Пожарная безопасность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31270" y="3966072"/>
            <a:ext cx="2460225" cy="2675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721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520" y="260650"/>
            <a:ext cx="8736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6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340" y="116632"/>
            <a:ext cx="129011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Консультации</a:t>
            </a:r>
            <a:endParaRPr lang="ru-RU" sz="6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742" y="1542360"/>
            <a:ext cx="86592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https://dstomarovka.yak-uo.ru/deyatelnost/konsultacionnyj-centr/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https://vk.com/public202208442?w=wall-202208442_216</a:t>
            </a:r>
            <a:r>
              <a:rPr lang="ru-RU" dirty="0" smtClean="0"/>
              <a:t>   </a:t>
            </a:r>
            <a:r>
              <a:rPr lang="en-US" dirty="0" smtClean="0">
                <a:hlinkClick r:id="rId5"/>
              </a:rPr>
              <a:t>https://vk.com/public202208442?w=wall-202208442_180</a:t>
            </a:r>
            <a:r>
              <a:rPr lang="ru-RU" dirty="0" smtClean="0"/>
              <a:t>    </a:t>
            </a:r>
            <a:r>
              <a:rPr lang="en-US" dirty="0" smtClean="0">
                <a:hlinkClick r:id="rId6"/>
              </a:rPr>
              <a:t>https://vk.com/public202208442?w=wall-202208442_176</a:t>
            </a:r>
            <a:r>
              <a:rPr lang="ru-RU" dirty="0" smtClean="0"/>
              <a:t>   </a:t>
            </a:r>
            <a:r>
              <a:rPr lang="en-US" dirty="0" smtClean="0">
                <a:hlinkClick r:id="rId7"/>
              </a:rPr>
              <a:t>https://vk.com/public202208442?w=wall-202208442_160</a:t>
            </a:r>
            <a:r>
              <a:rPr lang="ru-RU" dirty="0" smtClean="0"/>
              <a:t>    </a:t>
            </a:r>
            <a:r>
              <a:rPr lang="en-US" dirty="0" smtClean="0">
                <a:hlinkClick r:id="rId8"/>
              </a:rPr>
              <a:t>https://vk.com/public202208442?w=wall-202208442_159</a:t>
            </a:r>
            <a:r>
              <a:rPr lang="ru-RU" dirty="0" smtClean="0"/>
              <a:t>   </a:t>
            </a:r>
            <a:r>
              <a:rPr lang="en-US" dirty="0" smtClean="0">
                <a:hlinkClick r:id="rId9"/>
              </a:rPr>
              <a:t>https://vk.com/public202208442?w=wall-202208442_158</a:t>
            </a:r>
            <a:r>
              <a:rPr lang="ru-RU" dirty="0" smtClean="0"/>
              <a:t>  </a:t>
            </a:r>
            <a:r>
              <a:rPr lang="en-US" dirty="0" smtClean="0">
                <a:hlinkClick r:id="rId10"/>
              </a:rPr>
              <a:t>https://vk.com/public202208442?w=wall-202208442_156</a:t>
            </a:r>
            <a:r>
              <a:rPr lang="ru-RU" dirty="0" smtClean="0"/>
              <a:t>  </a:t>
            </a:r>
            <a:r>
              <a:rPr lang="en-US" dirty="0" smtClean="0">
                <a:hlinkClick r:id="rId11"/>
              </a:rPr>
              <a:t>https://vk.com/public202208442?w=wall-202208442_112</a:t>
            </a:r>
            <a:r>
              <a:rPr lang="ru-RU" dirty="0" smtClean="0"/>
              <a:t>   </a:t>
            </a:r>
            <a:r>
              <a:rPr lang="en-US" dirty="0" smtClean="0">
                <a:hlinkClick r:id="rId12"/>
              </a:rPr>
              <a:t>https://vk.com/public202208442?w=wall-202208442_99</a:t>
            </a:r>
            <a:r>
              <a:rPr lang="ru-RU" dirty="0" smtClean="0"/>
              <a:t>  </a:t>
            </a:r>
          </a:p>
          <a:p>
            <a:r>
              <a:rPr lang="en-US" dirty="0" smtClean="0">
                <a:hlinkClick r:id="rId13"/>
              </a:rPr>
              <a:t>https://vk.com/public202208442?w=wall-202208442_21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9874" name="Picture 2" descr="J:\Виртуальное гостевание\Безопасность 2020 фото\безопасность в автомобиле\IMG_20180701_22252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548430" y="295486"/>
            <a:ext cx="2325687" cy="3292475"/>
          </a:xfrm>
          <a:prstGeom prst="rect">
            <a:avLst/>
          </a:prstGeom>
          <a:noFill/>
        </p:spPr>
      </p:pic>
      <p:pic>
        <p:nvPicPr>
          <p:cNvPr id="8" name="Picture 7" descr="J:\Виртуальное гостевание\Безопасность 2020 фото\Папка - передвижка. Бережем здоровье с детства или 10 заповедей здоровья\iXMvAGOwPD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42846" y="2008483"/>
            <a:ext cx="2809627" cy="3977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74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90671"/>
            <a:ext cx="10972800" cy="503549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hlinkClick r:id="rId2"/>
              </a:rPr>
              <a:t>https://dstomarovka.yak-uo.ru/razvivayushie-igry-dlya-detej-3-5-let/</a:t>
            </a:r>
            <a:r>
              <a:rPr lang="ru-RU" sz="2400" dirty="0" smtClean="0"/>
              <a:t> </a:t>
            </a:r>
          </a:p>
          <a:p>
            <a:r>
              <a:rPr lang="en-US" sz="2400" dirty="0" smtClean="0">
                <a:hlinkClick r:id="rId3"/>
              </a:rPr>
              <a:t>https://dstomarovka.yak-uo.ru/interaktivnye-igry-dlya-detej-4-5-let/</a:t>
            </a:r>
            <a:r>
              <a:rPr lang="ru-RU" sz="2400" dirty="0" smtClean="0"/>
              <a:t> </a:t>
            </a:r>
          </a:p>
          <a:p>
            <a:r>
              <a:rPr lang="en-US" sz="2400" dirty="0" smtClean="0">
                <a:hlinkClick r:id="rId4"/>
              </a:rPr>
              <a:t>https://dstomarovka.yak-uo.ru/obuchayushie-igry-dlya-detej-4-5-let/</a:t>
            </a:r>
            <a:r>
              <a:rPr lang="ru-RU" sz="2400" dirty="0" smtClean="0"/>
              <a:t> </a:t>
            </a:r>
          </a:p>
          <a:p>
            <a:r>
              <a:rPr lang="en-US" sz="2400" dirty="0" smtClean="0">
                <a:hlinkClick r:id="rId5"/>
              </a:rPr>
              <a:t>https://vk.com/public202208442</a:t>
            </a:r>
            <a:r>
              <a:rPr lang="ru-RU" sz="2400" dirty="0" smtClean="0"/>
              <a:t> </a:t>
            </a:r>
          </a:p>
          <a:p>
            <a:r>
              <a:rPr lang="en-US" sz="2400" dirty="0" smtClean="0">
                <a:hlinkClick r:id="rId5"/>
              </a:rPr>
              <a:t>https://vk.com/public202208442</a:t>
            </a:r>
            <a:r>
              <a:rPr lang="ru-RU" sz="2400" dirty="0" smtClean="0"/>
              <a:t> </a:t>
            </a:r>
          </a:p>
          <a:p>
            <a:r>
              <a:rPr lang="en-US" sz="2400" dirty="0" smtClean="0">
                <a:hlinkClick r:id="rId6"/>
              </a:rPr>
              <a:t>https://www.youtube.com/watch?v=gJAl0kcLOg0</a:t>
            </a:r>
            <a:r>
              <a:rPr lang="ru-RU" sz="2400" dirty="0" smtClean="0"/>
              <a:t> </a:t>
            </a:r>
          </a:p>
          <a:p>
            <a:r>
              <a:rPr lang="en-US" sz="2400" dirty="0" smtClean="0">
                <a:hlinkClick r:id="rId7"/>
              </a:rPr>
              <a:t>https://www.youtube.com/watch?v=AzdsF7uNq7s</a:t>
            </a:r>
            <a:r>
              <a:rPr lang="ru-RU" sz="2400" dirty="0" smtClean="0"/>
              <a:t>  </a:t>
            </a:r>
            <a:r>
              <a:rPr lang="en-US" sz="2400" dirty="0" smtClean="0">
                <a:hlinkClick r:id="rId8"/>
              </a:rPr>
              <a:t>https://www.youtube.com/watch?v=n1BBE6L-MnA</a:t>
            </a:r>
            <a:r>
              <a:rPr lang="ru-RU" sz="2400" dirty="0" smtClean="0"/>
              <a:t>   </a:t>
            </a:r>
            <a:r>
              <a:rPr lang="en-US" sz="2400" dirty="0" smtClean="0">
                <a:hlinkClick r:id="rId9"/>
              </a:rPr>
              <a:t>https://www.youtube.com/watch?v=UyteMMEGcnU</a:t>
            </a:r>
            <a:r>
              <a:rPr lang="ru-RU" sz="2400" dirty="0" smtClean="0"/>
              <a:t>  </a:t>
            </a:r>
            <a:r>
              <a:rPr lang="en-US" sz="2400" dirty="0" smtClean="0">
                <a:hlinkClick r:id="rId10"/>
              </a:rPr>
              <a:t>https://www.youtube.com/watch?v=4MtcmweH2c0</a:t>
            </a:r>
            <a:r>
              <a:rPr lang="ru-RU" sz="2400" dirty="0" smtClean="0"/>
              <a:t>  </a:t>
            </a:r>
            <a:r>
              <a:rPr lang="en-US" sz="2400" dirty="0" smtClean="0">
                <a:hlinkClick r:id="rId11"/>
              </a:rPr>
              <a:t>https://www.youtube.com/watch?v=8D2ba_AFfDE</a:t>
            </a:r>
            <a:r>
              <a:rPr lang="ru-RU" sz="2400" dirty="0" smtClean="0"/>
              <a:t> </a:t>
            </a:r>
          </a:p>
          <a:p>
            <a:r>
              <a:rPr lang="en-US" sz="2400" dirty="0" smtClean="0">
                <a:hlinkClick r:id="rId12"/>
              </a:rPr>
              <a:t>https://www.instagram.com/p/CKbyI-ABQzk/?igshid=bmkhb</a:t>
            </a:r>
            <a:r>
              <a:rPr lang="ru-RU" sz="2400" dirty="0" smtClean="0"/>
              <a:t>  </a:t>
            </a:r>
            <a:r>
              <a:rPr lang="en-US" sz="2400" dirty="0" smtClean="0">
                <a:hlinkClick r:id="rId13"/>
              </a:rPr>
              <a:t>https://youtu.be/8D2ba_AFfDE</a:t>
            </a:r>
            <a:endParaRPr lang="ru-RU" sz="2400" dirty="0" smtClean="0"/>
          </a:p>
          <a:p>
            <a:r>
              <a:rPr lang="en-US" sz="2400" dirty="0" smtClean="0">
                <a:hlinkClick r:id="rId14"/>
              </a:rPr>
              <a:t>https://www.instagram.com/tv/CKjmJz9p2cl/?igshid=1d1b</a:t>
            </a:r>
            <a:endParaRPr lang="ru-RU" sz="2400" dirty="0" smtClean="0"/>
          </a:p>
          <a:p>
            <a:endParaRPr lang="ru-RU" sz="24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913985" y="198303"/>
            <a:ext cx="3278015" cy="26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1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всей семьей (игры-опыты дома)</a:t>
            </a:r>
            <a:endParaRPr lang="ru-RU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762479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https://dstomarovka.yak-uo.ru/interaktivnaya-laboratoriya-detskoj-igry/igry-eksperimenty/prostye-opyty-v-domashnih-usloviyah/</a:t>
            </a:r>
            <a:r>
              <a:rPr lang="ru-RU" dirty="0" smtClean="0"/>
              <a:t> </a:t>
            </a:r>
          </a:p>
          <a:p>
            <a:r>
              <a:rPr lang="en-US" dirty="0" smtClean="0">
                <a:hlinkClick r:id="rId3"/>
              </a:rPr>
              <a:t>https://dstomarovka.yak-uo.ru/interaktivnaya-laboratoriya-detskoj-igry/igry-eksperimenty/opyty-v-domashnih-usloviyah/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37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5640" y="260650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6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1505" y="116632"/>
            <a:ext cx="89289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Лаборатория на дому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01" y="4887884"/>
            <a:ext cx="2300587" cy="15886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22" name="Picture 2" descr="J:\Виртуальное гостевание\Безопасность 2020 фото\картотека игр пдд\карт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55" y="1377109"/>
            <a:ext cx="4286470" cy="2860012"/>
          </a:xfrm>
          <a:prstGeom prst="rect">
            <a:avLst/>
          </a:prstGeom>
          <a:noFill/>
        </p:spPr>
      </p:pic>
      <p:pic>
        <p:nvPicPr>
          <p:cNvPr id="81924" name="Picture 4" descr="J:\Виртуальное гостевание\Безопасность 2020 фото\картотека игр по обж\обложка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1452" y="1333041"/>
            <a:ext cx="3953059" cy="2795021"/>
          </a:xfrm>
          <a:prstGeom prst="rect">
            <a:avLst/>
          </a:prstGeom>
          <a:noFill/>
        </p:spPr>
      </p:pic>
      <p:graphicFrame>
        <p:nvGraphicFramePr>
          <p:cNvPr id="81926" name="Object 6"/>
          <p:cNvGraphicFramePr>
            <a:graphicFrameLocks noChangeAspect="1"/>
          </p:cNvGraphicFramePr>
          <p:nvPr/>
        </p:nvGraphicFramePr>
        <p:xfrm>
          <a:off x="9159109" y="1217976"/>
          <a:ext cx="2606675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2" name="Документ" r:id="rId6" imgW="6487105" imgH="9169963" progId="Word.Document.12">
                  <p:embed/>
                </p:oleObj>
              </mc:Choice>
              <mc:Fallback>
                <p:oleObj name="Документ" r:id="rId6" imgW="6487105" imgH="9169963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109" y="1217976"/>
                        <a:ext cx="2606675" cy="368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8" name="Picture 8" descr="J:\Виртуальное гостевание\Безопасность 2020 фото\подвижные игры по пдд\IMG_20180818_0518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6289" y="4187790"/>
            <a:ext cx="3771441" cy="2670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30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</a:t>
            </a:r>
            <a:endParaRPr lang="ru-RU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осторожности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безопасности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Безопасное поведение на природе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вести себя в лесу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дорогах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Безопасное место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 и правила дорожного движения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801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677" y="332657"/>
            <a:ext cx="118449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ссылки: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http://www.detkiuch.ru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Обучалки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развивалки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детей» их развития, воспитания, обучения и творчества. Здесь вы найдете статьи о детях, обучающие и развивающие программы для малышей и школьников, которые можно скачать бесплатно, а ребенок непременно захочет посмотреть детское обучающее видео, лучшие мультфильмы, сказки и книги, все игры для развития, раскраски, картинки, песенки караоке и многое другое; посмотреть или добавить детские произведения (рисунки, стихи и т.п.); все самое необходимое для ребенка (интересные игрушки, софт, музыка, книги, игры …)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http://pochemu4ka.ru/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Детский портал «Почемучка». На сайте можно найти много интересного и увлекательного.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http://www.solnet.ee/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Детский портал «Солнышко». Много интересного материала для родителей, детей и педагогов.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http://eor-np.ru/taxonomy/term/548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Электронные образовательные ресурсы по тематике дошкольного образования: безопасность, коммуникация, познание, художественное творчество;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http://www.tvoyrebenok.ru/prezentacii_dlya_detey.shtml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Сайт для детей «Твой ребенок» предлагает вам бесплатно скачать детские презентации, которые помогут мамам и педагогам в воспитании ребенка гармонично развитым. Презентации для детей, представленные в разделе, содержат информацию на различную тематику: страны мира, животные и насекомые, фрукты и овощи, математика и многое другое.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http://900igr.net/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Сайт «900 детских презентаций». 300 флэш-игр и 900 презентаций из раздела «Презентации для дошкольников» будут полезны родителям, которые занимаются ранним развитием своих малышей. Эти файлы доработаны таким образом, чтобы ребёнок с 1 года мог запускать их сам без помощи взрослых.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http://www.i-gnom.ru/games/view_game_cat.php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Сайт «Интернет – гномик». Развивающие игры, представленные на сайте «Интернет — Гномик», помогут в обучении детей навыкам счета, сравнения, познакомят детей с геометрическими понятиями, помогут усвоить алфавит. Также представлены развивающие игры, которые способствуют развитию мышления, внимания, памяти детей. Все игры запускаются онлайн.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http://www.orljata.ru/index.php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Сайт «Орлята». На сайте размещено множество материала для развития и безопасного досуга детей. Сайт постоянно пополняется новыми сказками, мультфильмами, раскрасками, играми, шутками, стихами и др.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http://www.poznayka.ru/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Сайт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Детский сайт для родителей. Вашего ребёнка ждут развивающие игры, раскраски, аппликации и многое другое.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</a:t>
            </a:r>
            <a:b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рады приветствовать Вас на страничке «Виртуальная гостиная»! Будем очень рады, если материалы, размещённые в ней, помогут Вам в работе и общении с детьми.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4167819"/>
            <a:ext cx="6096000" cy="17756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«Если Вы хотите вырастить хороших детей, 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тратьте на них в два раза  меньше денег и в два раза больше времени»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Эстер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Селсдон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3660043"/>
            <a:ext cx="3946219" cy="2791165"/>
          </a:xfrm>
        </p:spPr>
      </p:pic>
    </p:spTree>
    <p:extLst>
      <p:ext uri="{BB962C8B-B14F-4D97-AF65-F5344CB8AC3E}">
        <p14:creationId xmlns:p14="http://schemas.microsoft.com/office/powerpoint/2010/main" val="3623435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5640" y="260650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6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1759" y="1167592"/>
            <a:ext cx="5606266" cy="11541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Сайт МБДОУ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«Детский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сад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п. Томаровка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Яковлевского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городского округ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а»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https://dstomarovka.yak-uo.ru/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2999656" y="4581129"/>
            <a:ext cx="4824536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83534" y="2593708"/>
            <a:ext cx="5857900" cy="35548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tabLst>
                <a:tab pos="457200" algn="l"/>
              </a:tabLst>
            </a:pPr>
            <a:endParaRPr lang="ru-RU" sz="2000" b="1" dirty="0" smtClean="0">
              <a:solidFill>
                <a:srgbClr val="333333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Ссылка </a:t>
            </a:r>
            <a:r>
              <a:rPr lang="ru-RU" sz="20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информации «Виртуальная гостиная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en-US" sz="20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3"/>
              </a:rPr>
              <a:t>https://dstomarovka.yak-uo.ru/virtualnaya-gostinnaya</a:t>
            </a:r>
            <a:r>
              <a:rPr lang="en-US" sz="20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3"/>
              </a:rPr>
              <a:t>/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 ВИРТУАЛЬНОЙ ГОСТИННОЙ </a:t>
            </a:r>
            <a:r>
              <a:rPr lang="en-US" sz="14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4"/>
              </a:rPr>
              <a:t>https://dstomarovka.yak-uo.ru/virtualnaya-gostinnaya/o-virtualnoj-gostinnoj</a:t>
            </a:r>
            <a:r>
              <a:rPr lang="en-US" sz="1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4"/>
              </a:rPr>
              <a:t>/</a:t>
            </a:r>
            <a:endParaRPr lang="ru-RU" sz="1400" b="1" dirty="0" smtClean="0">
              <a:solidFill>
                <a:srgbClr val="333333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БЕЗОПАСНОСТЬ СОБСТВЕННОЙ ЖИЗНЕДЕЯТЕЛЬНОСТИ</a:t>
            </a: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en-US" sz="14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5"/>
              </a:rPr>
              <a:t>https://dstomarovka.yak-uo.ru/virtualnaya-gostinnaya/bezopasnost-sobstvennoj-zhiznedeyatelnosti</a:t>
            </a:r>
            <a:r>
              <a:rPr lang="en-US" sz="1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5"/>
              </a:rPr>
              <a:t>/</a:t>
            </a:r>
            <a:endParaRPr lang="ru-RU" sz="1400" b="1" dirty="0" smtClean="0">
              <a:solidFill>
                <a:srgbClr val="333333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БЕЗОПАСНОЕ ПОВЕДЕНИЕ В ПРИРОДЕ</a:t>
            </a: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en-US" sz="14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6"/>
              </a:rPr>
              <a:t>https://dstomarovka.yak-uo.ru/virtualnaya-gostinnaya/bezopasnoe-povedenie-v-prirode</a:t>
            </a:r>
            <a:r>
              <a:rPr lang="en-US" sz="1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6"/>
              </a:rPr>
              <a:t>/</a:t>
            </a:r>
            <a:endParaRPr lang="ru-RU" sz="1400" b="1" dirty="0" smtClean="0">
              <a:solidFill>
                <a:srgbClr val="333333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БЕЗОПАСНОСТЬ НА ДОРОГАХ</a:t>
            </a:r>
          </a:p>
          <a:p>
            <a:pPr algn="ctr">
              <a:lnSpc>
                <a:spcPts val="1800"/>
              </a:lnSpc>
              <a:tabLst>
                <a:tab pos="457200" algn="l"/>
              </a:tabLst>
            </a:pPr>
            <a:r>
              <a:rPr lang="en-US" sz="14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7"/>
              </a:rPr>
              <a:t>https://dstomarovka.yak-uo.ru/virtualnaya-gostinnaya/bezopasnost-na-dorogah</a:t>
            </a:r>
            <a:r>
              <a:rPr lang="en-US" sz="1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7"/>
              </a:rPr>
              <a:t>/</a:t>
            </a:r>
            <a:r>
              <a:rPr lang="ru-RU" sz="1400" dirty="0"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66976" y="214291"/>
            <a:ext cx="58579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000" b="1" dirty="0">
                <a:solidFill>
                  <a:srgbClr val="1F497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Ссылки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600202"/>
            <a:ext cx="51412" cy="18453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27900" y="813028"/>
            <a:ext cx="4416599" cy="35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5501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приказом департамента образования области от 16.01.2018 года №21 «Об утверждении примерной программы дистанционной поддержки родителей (законных представителей), определивших получение детьми образования в семейной форме» в дошкольном образовательном учреждении организована виртуальная гостиная для родителей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«Наших детей защитим вместе!»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892808"/>
            <a:ext cx="10972800" cy="4233356"/>
          </a:xfrm>
        </p:spPr>
        <p:txBody>
          <a:bodyPr>
            <a:normAutofit fontScale="77500" lnSpcReduction="20000"/>
          </a:bodyPr>
          <a:lstStyle/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виртуальной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гостинной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выбрано не случайно, так как охрана жизни и здоровья детей,  формирование основ безопасного поведения  в быту, социуме, природе  -   самая главная и важная задача  детского сада и семьи.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Сегодня, как никогда раньше, мы испытываем огромную тревогу за детей. Задача взрослых состоит не только в том, чтобы самим оберегать и защищать ребенка, но и в том, чтобы подготовить его к встрече с разными сложными, а порой и опасными жизненными ситуациями.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— наиболее незащищённая и уязвимая часть населения. Познавая окружающий мир, они часто сталкиваются с опасностью и нередко становятся жертвами своего незнания, беспечности или легкомыслия. У них нет опыта, способствующего пониманию риска, не сформированы навыки безопасного общения с предметами, отсутствует защитная психологическая реакция на угрозу, свойственная взрослым. Большинство дошкольников не знают о том, что надо делать в той или иной экстремальной ситуации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8172" y="456146"/>
            <a:ext cx="93077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«Виртуальная гостиная»,</a:t>
            </a:r>
            <a:r>
              <a:rPr lang="ru-RU" sz="3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эффективной формы взаимодействия с родителями</a:t>
            </a:r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637" y="2025806"/>
            <a:ext cx="99492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эффективных форм взаимодействия ДОУ и семьи — семейная гостиная.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вклад в организацию деятельности гостиной вносят разные специалисты ДОУ (педагог-психолог, воспитатели, инструктор по физической культуре, музыкальный руководитель, медицинский работник).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362" y="4567493"/>
            <a:ext cx="114777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гостиной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гармонизация </a:t>
            </a:r>
            <a:r>
              <a:rPr lang="ru-RU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родительских отношений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1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268" y="459770"/>
            <a:ext cx="1086985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   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партнѐрских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отношений между воспитателем, детьми и </a:t>
            </a:r>
          </a:p>
          <a:p>
            <a:pPr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в вопросе ознакомления и соблюдения правил безопасности </a:t>
            </a:r>
          </a:p>
          <a:p>
            <a:pPr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различных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ситуациях;</a:t>
            </a:r>
          </a:p>
          <a:p>
            <a:pPr fontAlgn="base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формирование у детей уверенности в себе и в своих силах, а так же позитивного отношения к себе, взрослым и к окружающему миру.</a:t>
            </a:r>
          </a:p>
          <a:p>
            <a:pPr fontAlgn="base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         формирование у родителей осознанного отношения к собственным взглядам и установкам в воспитании ребенка;</a:t>
            </a:r>
          </a:p>
          <a:p>
            <a:pPr fontAlgn="base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        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доверительных отношений между детьми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родителями.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общения </a:t>
            </a:r>
            <a:endParaRPr lang="ru-RU" sz="2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Игровая, театрализованная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          Совместный досуг взрослых и детей;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          Познавательно-игровые викторины;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         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 памятки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29635" y="11481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704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latin typeface="Bookman Old Style" pitchFamily="18" charset="0"/>
              </a:rPr>
              <a:t/>
            </a:r>
            <a:br>
              <a:rPr lang="ru-RU" sz="2700" dirty="0">
                <a:latin typeface="Bookman Old Style" pitchFamily="18" charset="0"/>
              </a:rPr>
            </a:br>
            <a:r>
              <a:rPr lang="ru-RU" sz="2700" b="1" dirty="0">
                <a:latin typeface="Bookman Old Style" pitchFamily="18" charset="0"/>
              </a:rPr>
              <a:t>Задачи создания виртуального пространства взаимодействия с родителями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87688" y="1124744"/>
          <a:ext cx="712879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3" name="Picture 1" descr="D:\Рабочий стол 2018-2019\2020-2021\Виртуальная гостинная\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5521" y="2852936"/>
            <a:ext cx="2593773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Bookman Old Style" pitchFamily="18" charset="0"/>
              </a:rPr>
              <a:t>Достоинства общения в виртуальной среде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027733"/>
              </p:ext>
            </p:extLst>
          </p:nvPr>
        </p:nvGraphicFramePr>
        <p:xfrm>
          <a:off x="1524000" y="136131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7" name="Picture 1" descr="D:\Рабочий стол 2018-2019\2020-2021\Виртуальная гостинная\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6120" y="4365105"/>
            <a:ext cx="2880320" cy="1887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749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3200" b="1" dirty="0"/>
              <a:t>Преимущества </a:t>
            </a:r>
            <a:r>
              <a:rPr lang="ru-RU" sz="3200" b="1" dirty="0" err="1"/>
              <a:t>мессенджеров</a:t>
            </a:r>
            <a:endParaRPr lang="ru-RU" sz="3200" b="1" dirty="0"/>
          </a:p>
        </p:txBody>
      </p:sp>
      <p:pic>
        <p:nvPicPr>
          <p:cNvPr id="6" name="Содержимое 5" descr="Vib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7688" y="836712"/>
            <a:ext cx="2520280" cy="1417658"/>
          </a:xfrm>
        </p:spPr>
      </p:pic>
      <p:pic>
        <p:nvPicPr>
          <p:cNvPr id="7" name="Рисунок 6" descr="vots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4032" y="836712"/>
            <a:ext cx="2520280" cy="1452868"/>
          </a:xfrm>
          <a:prstGeom prst="rect">
            <a:avLst/>
          </a:prstGeom>
        </p:spPr>
      </p:pic>
      <p:pic>
        <p:nvPicPr>
          <p:cNvPr id="8" name="Рисунок 7" descr="zoom-e-posta-servisi-ve-takvim-uygulamasi-sunabil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5880" y="3933057"/>
            <a:ext cx="2448272" cy="13771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1865" y="4941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143672" y="2276873"/>
            <a:ext cx="62281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возможность создания групповых бесед</a:t>
            </a:r>
            <a:endParaRPr lang="ru-RU" sz="2000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видеовызовы</a:t>
            </a:r>
            <a:endParaRPr lang="ru-RU" sz="2000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отличная функциональность даже при плохом соединении с интернетом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423593" y="5517233"/>
            <a:ext cx="82566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простая и легковесная, 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доступна практически на всех устройствах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одной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онлайн-конференции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можно подключать до 100 участников.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F679B3-E644-457C-9DE9-8178A8C14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37" y="963058"/>
            <a:ext cx="1186541" cy="11865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C698152-B850-4C03-BF12-FE993330F4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2" y="1013682"/>
            <a:ext cx="1186540" cy="11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4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Рубрики виртуальной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гостинной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СОБСТВЕННОЙ ЖИЗНЕДЕЯТЕЛЬНОСТИ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БЕЗОПАСНОЕ ПОВЕДЕНИЕ В ПРИРОДЕ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ДОРОГАХ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ПРЕЗЕНТАИИ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ПАМЯТКИ, БУКЛЕТЫ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ВИДЕОРОЛИКИ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0861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571</Words>
  <Application>Microsoft Office PowerPoint</Application>
  <PresentationFormat>Широкоэкранный</PresentationFormat>
  <Paragraphs>127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Bookman Old Style</vt:lpstr>
      <vt:lpstr>Calibri</vt:lpstr>
      <vt:lpstr>Times New Roman</vt:lpstr>
      <vt:lpstr>Wingdings</vt:lpstr>
      <vt:lpstr>2_Тема Office</vt:lpstr>
      <vt:lpstr>3_Тема Office</vt:lpstr>
      <vt:lpstr>4_Тема Office</vt:lpstr>
      <vt:lpstr>Тема Office</vt:lpstr>
      <vt:lpstr>Презентация</vt:lpstr>
      <vt:lpstr>Документ</vt:lpstr>
      <vt:lpstr>Document</vt:lpstr>
      <vt:lpstr>Презентация PowerPoint</vt:lpstr>
      <vt:lpstr>    Виртуальная гостиная Уважаемые родители!  Мы рады приветствовать Вас на страничке «Виртуальная гостиная»! Будем очень рады, если материалы, размещённые в ней, помогут Вам в работе и общении с детьми. </vt:lpstr>
      <vt:lpstr>В соответствии с приказом департамента образования области от 16.01.2018 года №21 «Об утверждении примерной программы дистанционной поддержки родителей (законных представителей), определивших получение детьми образования в семейной форме» в дошкольном образовательном учреждении организована виртуальная гостиная для родителей «Наших детей защитим вместе!»</vt:lpstr>
      <vt:lpstr>Презентация PowerPoint</vt:lpstr>
      <vt:lpstr>Презентация PowerPoint</vt:lpstr>
      <vt:lpstr> Задачи создания виртуального пространства взаимодействия с родителями  </vt:lpstr>
      <vt:lpstr>Достоинства общения в виртуальной среде</vt:lpstr>
      <vt:lpstr>Преимущества мессенджеров</vt:lpstr>
      <vt:lpstr>Рубрики виртуальной гостинной</vt:lpstr>
      <vt:lpstr>Презентации</vt:lpstr>
      <vt:lpstr>Презентация PowerPoint</vt:lpstr>
      <vt:lpstr>Презентация PowerPoint</vt:lpstr>
      <vt:lpstr>Консультации</vt:lpstr>
      <vt:lpstr>Презентация PowerPoint</vt:lpstr>
      <vt:lpstr>Видеоролики</vt:lpstr>
      <vt:lpstr>ПРОЕКТЫ всей семьей (игры-опыты дома)</vt:lpstr>
      <vt:lpstr>Презентация PowerPoint</vt:lpstr>
      <vt:lpstr>МУЛЬТФИЛЬМЫ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53</cp:revision>
  <dcterms:created xsi:type="dcterms:W3CDTF">2021-07-02T10:02:53Z</dcterms:created>
  <dcterms:modified xsi:type="dcterms:W3CDTF">2021-07-22T07:18:44Z</dcterms:modified>
</cp:coreProperties>
</file>